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6"/>
  </p:notesMasterIdLst>
  <p:sldIdLst>
    <p:sldId id="319" r:id="rId2"/>
    <p:sldId id="796" r:id="rId3"/>
    <p:sldId id="795" r:id="rId4"/>
    <p:sldId id="770" r:id="rId5"/>
    <p:sldId id="771" r:id="rId6"/>
    <p:sldId id="772" r:id="rId7"/>
    <p:sldId id="773" r:id="rId8"/>
    <p:sldId id="798" r:id="rId9"/>
    <p:sldId id="779" r:id="rId10"/>
    <p:sldId id="774" r:id="rId11"/>
    <p:sldId id="775" r:id="rId12"/>
    <p:sldId id="776" r:id="rId13"/>
    <p:sldId id="777" r:id="rId14"/>
    <p:sldId id="778" r:id="rId15"/>
    <p:sldId id="780" r:id="rId16"/>
    <p:sldId id="781" r:id="rId17"/>
    <p:sldId id="782" r:id="rId18"/>
    <p:sldId id="783" r:id="rId19"/>
    <p:sldId id="784" r:id="rId20"/>
    <p:sldId id="785" r:id="rId21"/>
    <p:sldId id="786" r:id="rId22"/>
    <p:sldId id="794" r:id="rId23"/>
    <p:sldId id="793" r:id="rId24"/>
    <p:sldId id="769" r:id="rId25"/>
    <p:sldId id="788" r:id="rId26"/>
    <p:sldId id="790" r:id="rId27"/>
    <p:sldId id="789" r:id="rId28"/>
    <p:sldId id="560" r:id="rId29"/>
    <p:sldId id="799" r:id="rId30"/>
    <p:sldId id="800" r:id="rId31"/>
    <p:sldId id="767" r:id="rId32"/>
    <p:sldId id="561" r:id="rId33"/>
    <p:sldId id="565" r:id="rId34"/>
    <p:sldId id="746" r:id="rId3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33"/>
    <a:srgbClr val="FF9933"/>
    <a:srgbClr val="0000CC"/>
    <a:srgbClr val="FF3300"/>
    <a:srgbClr val="0099FF"/>
    <a:srgbClr val="36E263"/>
    <a:srgbClr val="65E988"/>
    <a:srgbClr val="54E67A"/>
    <a:srgbClr val="20DA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38" autoAdjust="0"/>
    <p:restoredTop sz="94434" autoAdjust="0"/>
  </p:normalViewPr>
  <p:slideViewPr>
    <p:cSldViewPr>
      <p:cViewPr varScale="1">
        <p:scale>
          <a:sx n="63" d="100"/>
          <a:sy n="63" d="100"/>
        </p:scale>
        <p:origin x="784" y="6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29.xml"/><Relationship Id="rId3" Type="http://schemas.openxmlformats.org/officeDocument/2006/relationships/slide" Target="slides/slide4.xml"/><Relationship Id="rId21" Type="http://schemas.openxmlformats.org/officeDocument/2006/relationships/slide" Target="slides/slide24.xml"/><Relationship Id="rId7" Type="http://schemas.openxmlformats.org/officeDocument/2006/relationships/slide" Target="slides/slide10.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8.xml"/><Relationship Id="rId2" Type="http://schemas.openxmlformats.org/officeDocument/2006/relationships/slide" Target="slides/slide3.xml"/><Relationship Id="rId16" Type="http://schemas.openxmlformats.org/officeDocument/2006/relationships/slide" Target="slides/slide19.xml"/><Relationship Id="rId20" Type="http://schemas.openxmlformats.org/officeDocument/2006/relationships/slide" Target="slides/slide23.xml"/><Relationship Id="rId29" Type="http://schemas.openxmlformats.org/officeDocument/2006/relationships/slide" Target="slides/slide32.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4.xml"/><Relationship Id="rId24" Type="http://schemas.openxmlformats.org/officeDocument/2006/relationships/slide" Target="slides/slide27.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6.xml"/><Relationship Id="rId28" Type="http://schemas.openxmlformats.org/officeDocument/2006/relationships/slide" Target="slides/slide31.xml"/><Relationship Id="rId10" Type="http://schemas.openxmlformats.org/officeDocument/2006/relationships/slide" Target="slides/slide13.xml"/><Relationship Id="rId19" Type="http://schemas.openxmlformats.org/officeDocument/2006/relationships/slide" Target="slides/slide22.xml"/><Relationship Id="rId31" Type="http://schemas.openxmlformats.org/officeDocument/2006/relationships/slide" Target="slides/slide34.xml"/><Relationship Id="rId4" Type="http://schemas.openxmlformats.org/officeDocument/2006/relationships/slide" Target="slides/slide5.xml"/><Relationship Id="rId9" Type="http://schemas.openxmlformats.org/officeDocument/2006/relationships/slide" Target="slides/slide12.xml"/><Relationship Id="rId14" Type="http://schemas.openxmlformats.org/officeDocument/2006/relationships/slide" Target="slides/slide17.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MX"/>
          </a:p>
        </p:txBody>
      </p:sp>
      <p:sp>
        <p:nvSpPr>
          <p:cNvPr id="166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MX"/>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166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MX"/>
          </a:p>
        </p:txBody>
      </p:sp>
      <p:sp>
        <p:nvSpPr>
          <p:cNvPr id="166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C3B6C42-11E8-4755-85D1-F88A23620358}" type="slidenum">
              <a:rPr lang="es-MX" altLang="es-PE"/>
              <a:pPr>
                <a:defRPr/>
              </a:pPr>
              <a:t>‹Nº›</a:t>
            </a:fld>
            <a:endParaRPr lang="es-MX" altLang="es-PE"/>
          </a:p>
        </p:txBody>
      </p:sp>
    </p:spTree>
    <p:extLst>
      <p:ext uri="{BB962C8B-B14F-4D97-AF65-F5344CB8AC3E}">
        <p14:creationId xmlns:p14="http://schemas.microsoft.com/office/powerpoint/2010/main" val="262826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92D814-5F10-448D-A850-576BA207FD2D}" type="slidenum">
              <a:rPr lang="es-MX" altLang="es-ES" smtClean="0"/>
              <a:pPr>
                <a:spcBef>
                  <a:spcPct val="0"/>
                </a:spcBef>
              </a:pPr>
              <a:t>1</a:t>
            </a:fld>
            <a:endParaRPr lang="es-MX" altLang="es-E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altLang="es-ES">
              <a:latin typeface="Arial" panose="020B0604020202020204" pitchFamily="34" charset="0"/>
            </a:endParaRPr>
          </a:p>
        </p:txBody>
      </p:sp>
    </p:spTree>
    <p:extLst>
      <p:ext uri="{BB962C8B-B14F-4D97-AF65-F5344CB8AC3E}">
        <p14:creationId xmlns:p14="http://schemas.microsoft.com/office/powerpoint/2010/main" val="149371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s-MX"/>
              <a:t>Haga clic para cambiar el estilo de título	</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MX"/>
              <a:t>Haga clic para modificar el estilo de subtítulo del patrón</a:t>
            </a:r>
          </a:p>
        </p:txBody>
      </p:sp>
      <p:sp>
        <p:nvSpPr>
          <p:cNvPr id="4" name="Rectangle 9"/>
          <p:cNvSpPr>
            <a:spLocks noGrp="1" noChangeArrowheads="1"/>
          </p:cNvSpPr>
          <p:nvPr>
            <p:ph type="dt" sz="half" idx="10"/>
          </p:nvPr>
        </p:nvSpPr>
        <p:spPr>
          <a:ln/>
        </p:spPr>
        <p:txBody>
          <a:bodyPr/>
          <a:lstStyle>
            <a:lvl1pPr>
              <a:defRPr/>
            </a:lvl1pPr>
          </a:lstStyle>
          <a:p>
            <a:pPr>
              <a:defRPr/>
            </a:pPr>
            <a:fld id="{A2200F3F-8DDF-48ED-A3DD-AC227CBEB57E}" type="datetime1">
              <a:rPr lang="es-MX"/>
              <a:pPr>
                <a:defRPr/>
              </a:pPr>
              <a:t>25/08/2024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6EADA6D7-A31D-4601-B3DF-9745AACF52AB}" type="slidenum">
              <a:rPr lang="es-MX" altLang="es-PE"/>
              <a:pPr>
                <a:defRPr/>
              </a:pPr>
              <a:t>‹Nº›</a:t>
            </a:fld>
            <a:endParaRPr lang="es-MX" altLang="es-PE"/>
          </a:p>
        </p:txBody>
      </p:sp>
    </p:spTree>
    <p:extLst>
      <p:ext uri="{BB962C8B-B14F-4D97-AF65-F5344CB8AC3E}">
        <p14:creationId xmlns:p14="http://schemas.microsoft.com/office/powerpoint/2010/main" val="232867074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6838049F-9FD7-42A1-8180-3BD868726526}" type="datetime1">
              <a:rPr lang="es-MX"/>
              <a:pPr>
                <a:defRPr/>
              </a:pPr>
              <a:t>25/08/2024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C84C404C-2B0A-4E0E-B322-73BA0C842D76}" type="slidenum">
              <a:rPr lang="es-MX" altLang="es-PE"/>
              <a:pPr>
                <a:defRPr/>
              </a:pPr>
              <a:t>‹Nº›</a:t>
            </a:fld>
            <a:endParaRPr lang="es-MX" altLang="es-PE"/>
          </a:p>
        </p:txBody>
      </p:sp>
    </p:spTree>
    <p:extLst>
      <p:ext uri="{BB962C8B-B14F-4D97-AF65-F5344CB8AC3E}">
        <p14:creationId xmlns:p14="http://schemas.microsoft.com/office/powerpoint/2010/main" val="28855438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381000"/>
            <a:ext cx="2057400" cy="57150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381000"/>
            <a:ext cx="6019800" cy="57150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F64EFC80-76DF-404C-89C5-8A4EE7026D62}" type="datetime1">
              <a:rPr lang="es-MX"/>
              <a:pPr>
                <a:defRPr/>
              </a:pPr>
              <a:t>25/08/2024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90A3480D-39DD-4635-8666-9AE74EAD87AB}" type="slidenum">
              <a:rPr lang="es-MX" altLang="es-PE"/>
              <a:pPr>
                <a:defRPr/>
              </a:pPr>
              <a:t>‹Nº›</a:t>
            </a:fld>
            <a:endParaRPr lang="es-MX" altLang="es-PE"/>
          </a:p>
        </p:txBody>
      </p:sp>
    </p:spTree>
    <p:extLst>
      <p:ext uri="{BB962C8B-B14F-4D97-AF65-F5344CB8AC3E}">
        <p14:creationId xmlns:p14="http://schemas.microsoft.com/office/powerpoint/2010/main" val="131067940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C9DEC9E2-6338-4506-99DC-E4E22CA69EFD}" type="datetime1">
              <a:rPr lang="es-MX"/>
              <a:pPr>
                <a:defRPr/>
              </a:pPr>
              <a:t>25/08/2024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5301BB98-F31B-482F-968B-DCC3C4D41782}" type="slidenum">
              <a:rPr lang="es-MX" altLang="es-PE"/>
              <a:pPr>
                <a:defRPr/>
              </a:pPr>
              <a:t>‹Nº›</a:t>
            </a:fld>
            <a:endParaRPr lang="es-MX" altLang="es-PE"/>
          </a:p>
        </p:txBody>
      </p:sp>
    </p:spTree>
    <p:extLst>
      <p:ext uri="{BB962C8B-B14F-4D97-AF65-F5344CB8AC3E}">
        <p14:creationId xmlns:p14="http://schemas.microsoft.com/office/powerpoint/2010/main" val="74066638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9"/>
          <p:cNvSpPr>
            <a:spLocks noGrp="1" noChangeArrowheads="1"/>
          </p:cNvSpPr>
          <p:nvPr>
            <p:ph type="dt" sz="half" idx="10"/>
          </p:nvPr>
        </p:nvSpPr>
        <p:spPr>
          <a:ln/>
        </p:spPr>
        <p:txBody>
          <a:bodyPr/>
          <a:lstStyle>
            <a:lvl1pPr>
              <a:defRPr/>
            </a:lvl1pPr>
          </a:lstStyle>
          <a:p>
            <a:pPr>
              <a:defRPr/>
            </a:pPr>
            <a:fld id="{1D924528-3D08-4698-BFCF-4EB2CF812AFD}" type="datetime1">
              <a:rPr lang="es-MX"/>
              <a:pPr>
                <a:defRPr/>
              </a:pPr>
              <a:t>25/08/2024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E7A9F8BD-26D7-443E-9393-B74ED978CE7A}" type="slidenum">
              <a:rPr lang="es-MX" altLang="es-PE"/>
              <a:pPr>
                <a:defRPr/>
              </a:pPr>
              <a:t>‹Nº›</a:t>
            </a:fld>
            <a:endParaRPr lang="es-MX" altLang="es-PE"/>
          </a:p>
        </p:txBody>
      </p:sp>
    </p:spTree>
    <p:extLst>
      <p:ext uri="{BB962C8B-B14F-4D97-AF65-F5344CB8AC3E}">
        <p14:creationId xmlns:p14="http://schemas.microsoft.com/office/powerpoint/2010/main" val="9191141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fld id="{D848C715-90DF-40D5-B265-73D0B3A73EBB}" type="datetime1">
              <a:rPr lang="es-MX"/>
              <a:pPr>
                <a:defRPr/>
              </a:pPr>
              <a:t>25/08/2024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6C11B01-2989-4226-BBA6-3417DEBC391D}" type="slidenum">
              <a:rPr lang="es-MX" altLang="es-PE"/>
              <a:pPr>
                <a:defRPr/>
              </a:pPr>
              <a:t>‹Nº›</a:t>
            </a:fld>
            <a:endParaRPr lang="es-MX" altLang="es-PE"/>
          </a:p>
        </p:txBody>
      </p:sp>
    </p:spTree>
    <p:extLst>
      <p:ext uri="{BB962C8B-B14F-4D97-AF65-F5344CB8AC3E}">
        <p14:creationId xmlns:p14="http://schemas.microsoft.com/office/powerpoint/2010/main" val="299057478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fld id="{36A13672-DF43-4A58-A98A-A27463D7B29D}" type="datetime1">
              <a:rPr lang="es-MX"/>
              <a:pPr>
                <a:defRPr/>
              </a:pPr>
              <a:t>25/08/2024</a:t>
            </a:fld>
            <a:endParaRPr lang="es-MX"/>
          </a:p>
        </p:txBody>
      </p:sp>
      <p:sp>
        <p:nvSpPr>
          <p:cNvPr id="8"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9" name="Rectangle 11"/>
          <p:cNvSpPr>
            <a:spLocks noGrp="1" noChangeArrowheads="1"/>
          </p:cNvSpPr>
          <p:nvPr>
            <p:ph type="sldNum" sz="quarter" idx="12"/>
          </p:nvPr>
        </p:nvSpPr>
        <p:spPr>
          <a:ln/>
        </p:spPr>
        <p:txBody>
          <a:bodyPr/>
          <a:lstStyle>
            <a:lvl1pPr>
              <a:defRPr/>
            </a:lvl1pPr>
          </a:lstStyle>
          <a:p>
            <a:pPr>
              <a:defRPr/>
            </a:pPr>
            <a:fld id="{0EA8EC63-1AD1-4897-A172-98B9935D1803}" type="slidenum">
              <a:rPr lang="es-MX" altLang="es-PE"/>
              <a:pPr>
                <a:defRPr/>
              </a:pPr>
              <a:t>‹Nº›</a:t>
            </a:fld>
            <a:endParaRPr lang="es-MX" altLang="es-PE"/>
          </a:p>
        </p:txBody>
      </p:sp>
    </p:spTree>
    <p:extLst>
      <p:ext uri="{BB962C8B-B14F-4D97-AF65-F5344CB8AC3E}">
        <p14:creationId xmlns:p14="http://schemas.microsoft.com/office/powerpoint/2010/main" val="35973848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9"/>
          <p:cNvSpPr>
            <a:spLocks noGrp="1" noChangeArrowheads="1"/>
          </p:cNvSpPr>
          <p:nvPr>
            <p:ph type="dt" sz="half" idx="10"/>
          </p:nvPr>
        </p:nvSpPr>
        <p:spPr>
          <a:ln/>
        </p:spPr>
        <p:txBody>
          <a:bodyPr/>
          <a:lstStyle>
            <a:lvl1pPr>
              <a:defRPr/>
            </a:lvl1pPr>
          </a:lstStyle>
          <a:p>
            <a:pPr>
              <a:defRPr/>
            </a:pPr>
            <a:fld id="{5EACAE4C-2E38-406D-A7FB-3E4D8D8BB675}" type="datetime1">
              <a:rPr lang="es-MX"/>
              <a:pPr>
                <a:defRPr/>
              </a:pPr>
              <a:t>25/08/2024</a:t>
            </a:fld>
            <a:endParaRPr lang="es-MX"/>
          </a:p>
        </p:txBody>
      </p:sp>
      <p:sp>
        <p:nvSpPr>
          <p:cNvPr id="4"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5" name="Rectangle 11"/>
          <p:cNvSpPr>
            <a:spLocks noGrp="1" noChangeArrowheads="1"/>
          </p:cNvSpPr>
          <p:nvPr>
            <p:ph type="sldNum" sz="quarter" idx="12"/>
          </p:nvPr>
        </p:nvSpPr>
        <p:spPr>
          <a:ln/>
        </p:spPr>
        <p:txBody>
          <a:bodyPr/>
          <a:lstStyle>
            <a:lvl1pPr>
              <a:defRPr/>
            </a:lvl1pPr>
          </a:lstStyle>
          <a:p>
            <a:pPr>
              <a:defRPr/>
            </a:pPr>
            <a:fld id="{0CFC314B-B45F-47E9-B142-B0CA3BE7CF70}" type="slidenum">
              <a:rPr lang="es-MX" altLang="es-PE"/>
              <a:pPr>
                <a:defRPr/>
              </a:pPr>
              <a:t>‹Nº›</a:t>
            </a:fld>
            <a:endParaRPr lang="es-MX" altLang="es-PE"/>
          </a:p>
        </p:txBody>
      </p:sp>
    </p:spTree>
    <p:extLst>
      <p:ext uri="{BB962C8B-B14F-4D97-AF65-F5344CB8AC3E}">
        <p14:creationId xmlns:p14="http://schemas.microsoft.com/office/powerpoint/2010/main" val="303268568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fld id="{802C0267-B8E3-4DDA-9941-5CDBCECEE3F7}" type="datetime1">
              <a:rPr lang="es-MX"/>
              <a:pPr>
                <a:defRPr/>
              </a:pPr>
              <a:t>25/08/2024</a:t>
            </a:fld>
            <a:endParaRPr lang="es-MX"/>
          </a:p>
        </p:txBody>
      </p:sp>
      <p:sp>
        <p:nvSpPr>
          <p:cNvPr id="3"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4" name="Rectangle 11"/>
          <p:cNvSpPr>
            <a:spLocks noGrp="1" noChangeArrowheads="1"/>
          </p:cNvSpPr>
          <p:nvPr>
            <p:ph type="sldNum" sz="quarter" idx="12"/>
          </p:nvPr>
        </p:nvSpPr>
        <p:spPr>
          <a:ln/>
        </p:spPr>
        <p:txBody>
          <a:bodyPr/>
          <a:lstStyle>
            <a:lvl1pPr>
              <a:defRPr/>
            </a:lvl1pPr>
          </a:lstStyle>
          <a:p>
            <a:pPr>
              <a:defRPr/>
            </a:pPr>
            <a:fld id="{E0BA254B-BB34-43B0-B638-FF112AC7D236}" type="slidenum">
              <a:rPr lang="es-MX" altLang="es-PE"/>
              <a:pPr>
                <a:defRPr/>
              </a:pPr>
              <a:t>‹Nº›</a:t>
            </a:fld>
            <a:endParaRPr lang="es-MX" altLang="es-PE"/>
          </a:p>
        </p:txBody>
      </p:sp>
    </p:spTree>
    <p:extLst>
      <p:ext uri="{BB962C8B-B14F-4D97-AF65-F5344CB8AC3E}">
        <p14:creationId xmlns:p14="http://schemas.microsoft.com/office/powerpoint/2010/main" val="36590292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717E43FB-D412-416C-9614-EC574BA56325}" type="datetime1">
              <a:rPr lang="es-MX"/>
              <a:pPr>
                <a:defRPr/>
              </a:pPr>
              <a:t>25/08/2024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EAAEC4E-3A7C-4CBF-9352-8D292E5FE519}" type="slidenum">
              <a:rPr lang="es-MX" altLang="es-PE"/>
              <a:pPr>
                <a:defRPr/>
              </a:pPr>
              <a:t>‹Nº›</a:t>
            </a:fld>
            <a:endParaRPr lang="es-MX" altLang="es-PE"/>
          </a:p>
        </p:txBody>
      </p:sp>
    </p:spTree>
    <p:extLst>
      <p:ext uri="{BB962C8B-B14F-4D97-AF65-F5344CB8AC3E}">
        <p14:creationId xmlns:p14="http://schemas.microsoft.com/office/powerpoint/2010/main" val="20073063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D759C4FF-AF40-4138-A5F8-2D1D08A79D88}" type="datetime1">
              <a:rPr lang="es-MX"/>
              <a:pPr>
                <a:defRPr/>
              </a:pPr>
              <a:t>25/08/2024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2BF7DCB9-82D7-40C4-AED1-40D343AE6096}" type="slidenum">
              <a:rPr lang="es-MX" altLang="es-PE"/>
              <a:pPr>
                <a:defRPr/>
              </a:pPr>
              <a:t>‹Nº›</a:t>
            </a:fld>
            <a:endParaRPr lang="es-MX" altLang="es-PE"/>
          </a:p>
        </p:txBody>
      </p:sp>
    </p:spTree>
    <p:extLst>
      <p:ext uri="{BB962C8B-B14F-4D97-AF65-F5344CB8AC3E}">
        <p14:creationId xmlns:p14="http://schemas.microsoft.com/office/powerpoint/2010/main" val="282815125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fld id="{68B4FBE4-020A-4D9B-98BE-B05DF1B7BB99}" type="datetime1">
              <a:rPr lang="es-MX"/>
              <a:pPr>
                <a:defRPr/>
              </a:pPr>
              <a:t>25/08/2024</a:t>
            </a:fld>
            <a:endParaRPr lang="es-MX"/>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r>
              <a:rPr lang="es-MX"/>
              <a:t>V. Ibañez y J. Paredes</a:t>
            </a: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C89C7F26-FD5B-45C0-914F-320BBD03C9B5}" type="slidenum">
              <a:rPr lang="es-MX" altLang="es-PE"/>
              <a:pPr>
                <a:defRPr/>
              </a:pPr>
              <a:t>‹Nº›</a:t>
            </a:fld>
            <a:endParaRPr lang="es-MX" altLang="es-PE"/>
          </a:p>
        </p:txBody>
      </p:sp>
    </p:spTree>
  </p:cSld>
  <p:clrMap bg1="dk2" tx1="lt1" bg2="dk1"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191D0-644C-C38F-A6EC-F6AB858E95AE}"/>
              </a:ext>
            </a:extLst>
          </p:cNvPr>
          <p:cNvPicPr>
            <a:picLocks noChangeAspect="1"/>
          </p:cNvPicPr>
          <p:nvPr/>
        </p:nvPicPr>
        <p:blipFill>
          <a:blip r:embed="rId3"/>
          <a:stretch>
            <a:fillRect/>
          </a:stretch>
        </p:blipFill>
        <p:spPr>
          <a:xfrm>
            <a:off x="-2654" y="2924944"/>
            <a:ext cx="9123360" cy="3866285"/>
          </a:xfrm>
          <a:prstGeom prst="rect">
            <a:avLst/>
          </a:prstGeom>
        </p:spPr>
      </p:pic>
      <p:sp>
        <p:nvSpPr>
          <p:cNvPr id="14" name="20 Rectángulo"/>
          <p:cNvSpPr>
            <a:spLocks noChangeArrowheads="1"/>
          </p:cNvSpPr>
          <p:nvPr/>
        </p:nvSpPr>
        <p:spPr bwMode="auto">
          <a:xfrm>
            <a:off x="2743199" y="614326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Black" panose="020B0A04020102020204" pitchFamily="34" charset="0"/>
              </a:defRPr>
            </a:lvl1pPr>
            <a:lvl2pPr marL="742950" indent="-285750">
              <a:defRPr sz="1200">
                <a:solidFill>
                  <a:srgbClr val="000000"/>
                </a:solidFill>
                <a:latin typeface="Arial Black" panose="020B0A04020102020204" pitchFamily="34" charset="0"/>
              </a:defRPr>
            </a:lvl2pPr>
            <a:lvl3pPr marL="1143000" indent="-228600">
              <a:defRPr sz="1200">
                <a:solidFill>
                  <a:srgbClr val="000000"/>
                </a:solidFill>
                <a:latin typeface="Arial Black" panose="020B0A04020102020204" pitchFamily="34" charset="0"/>
              </a:defRPr>
            </a:lvl3pPr>
            <a:lvl4pPr marL="1600200" indent="-228600">
              <a:defRPr sz="1200">
                <a:solidFill>
                  <a:srgbClr val="000000"/>
                </a:solidFill>
                <a:latin typeface="Arial Black" panose="020B0A04020102020204" pitchFamily="34" charset="0"/>
              </a:defRPr>
            </a:lvl4pPr>
            <a:lvl5pPr marL="2057400" indent="-228600">
              <a:defRPr sz="1200">
                <a:solidFill>
                  <a:srgbClr val="000000"/>
                </a:solidFill>
                <a:latin typeface="Arial Black" panose="020B0A04020102020204" pitchFamily="34" charset="0"/>
              </a:defRPr>
            </a:lvl5pPr>
            <a:lvl6pPr marL="2514600" indent="-228600"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eaLnBrk="0" fontAlgn="base" hangingPunct="0">
              <a:spcBef>
                <a:spcPct val="50000"/>
              </a:spcBef>
              <a:spcAft>
                <a:spcPct val="0"/>
              </a:spcAft>
              <a:defRPr sz="1200">
                <a:solidFill>
                  <a:srgbClr val="000000"/>
                </a:solidFill>
                <a:latin typeface="Arial Black" panose="020B0A04020102020204" pitchFamily="34" charset="0"/>
              </a:defRPr>
            </a:lvl9pPr>
          </a:lstStyle>
          <a:p>
            <a:pPr algn="ctr"/>
            <a:r>
              <a:rPr lang="es-PE" altLang="es-PE" sz="2400" b="1" dirty="0">
                <a:solidFill>
                  <a:srgbClr val="FFFF00"/>
                </a:solidFill>
                <a:latin typeface="Eras Demi ITC" panose="020B0805030504020804" pitchFamily="34" charset="0"/>
              </a:rPr>
              <a:t>C.U.  agosto de  2024</a:t>
            </a:r>
            <a:endParaRPr lang="es-PE" altLang="es-PE" sz="2400" dirty="0">
              <a:solidFill>
                <a:srgbClr val="FFFF00"/>
              </a:solidFill>
              <a:latin typeface="Eras Demi ITC" panose="020B0805030504020804" pitchFamily="34" charset="0"/>
            </a:endParaRPr>
          </a:p>
        </p:txBody>
      </p:sp>
      <p:pic>
        <p:nvPicPr>
          <p:cNvPr id="15"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4597400"/>
            <a:ext cx="1843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2124075" y="5157788"/>
            <a:ext cx="4773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53" tIns="48976" rIns="97953" bIns="48976" anchor="b"/>
          <a:lstStyle>
            <a:lvl1pPr defTabSz="979488">
              <a:defRPr sz="1200">
                <a:solidFill>
                  <a:srgbClr val="000000"/>
                </a:solidFill>
                <a:latin typeface="Arial Black" panose="020B0A04020102020204" pitchFamily="34" charset="0"/>
              </a:defRPr>
            </a:lvl1pPr>
            <a:lvl2pPr marL="742950" indent="-285750" defTabSz="979488">
              <a:defRPr sz="1200">
                <a:solidFill>
                  <a:srgbClr val="000000"/>
                </a:solidFill>
                <a:latin typeface="Arial Black" panose="020B0A04020102020204" pitchFamily="34" charset="0"/>
              </a:defRPr>
            </a:lvl2pPr>
            <a:lvl3pPr marL="1143000" indent="-228600" defTabSz="979488">
              <a:defRPr sz="1200">
                <a:solidFill>
                  <a:srgbClr val="000000"/>
                </a:solidFill>
                <a:latin typeface="Arial Black" panose="020B0A04020102020204" pitchFamily="34" charset="0"/>
              </a:defRPr>
            </a:lvl3pPr>
            <a:lvl4pPr marL="1600200" indent="-228600" defTabSz="979488">
              <a:defRPr sz="1200">
                <a:solidFill>
                  <a:srgbClr val="000000"/>
                </a:solidFill>
                <a:latin typeface="Arial Black" panose="020B0A04020102020204" pitchFamily="34" charset="0"/>
              </a:defRPr>
            </a:lvl4pPr>
            <a:lvl5pPr marL="2057400" indent="-228600" defTabSz="979488">
              <a:defRPr sz="1200">
                <a:solidFill>
                  <a:srgbClr val="000000"/>
                </a:solidFill>
                <a:latin typeface="Arial Black" panose="020B0A04020102020204" pitchFamily="34" charset="0"/>
              </a:defRPr>
            </a:lvl5pPr>
            <a:lvl6pPr marL="2514600" indent="-228600" defTabSz="979488"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defTabSz="979488"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defTabSz="979488"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defTabSz="979488" eaLnBrk="0" fontAlgn="base" hangingPunct="0">
              <a:spcBef>
                <a:spcPct val="50000"/>
              </a:spcBef>
              <a:spcAft>
                <a:spcPct val="0"/>
              </a:spcAft>
              <a:defRPr sz="1200">
                <a:solidFill>
                  <a:srgbClr val="000000"/>
                </a:solidFill>
                <a:latin typeface="Arial Black" panose="020B0A04020102020204" pitchFamily="34" charset="0"/>
              </a:defRPr>
            </a:lvl9pPr>
          </a:lstStyle>
          <a:p>
            <a:pPr algn="ctr"/>
            <a:endParaRPr lang="en-US" altLang="es-PE" sz="2000" b="1">
              <a:solidFill>
                <a:schemeClr val="accent1"/>
              </a:solidFill>
              <a:latin typeface="Swis721 BlkCn BT" pitchFamily="34" charset="0"/>
            </a:endParaRPr>
          </a:p>
        </p:txBody>
      </p:sp>
      <p:pic>
        <p:nvPicPr>
          <p:cNvPr id="1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47" y="44624"/>
            <a:ext cx="15716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6028" y="5252368"/>
            <a:ext cx="9271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0" name="Rectángulo 19"/>
          <p:cNvSpPr/>
          <p:nvPr/>
        </p:nvSpPr>
        <p:spPr>
          <a:xfrm>
            <a:off x="22770" y="1724615"/>
            <a:ext cx="9123360" cy="1200329"/>
          </a:xfrm>
          <a:prstGeom prst="rect">
            <a:avLst/>
          </a:prstGeom>
          <a:noFill/>
        </p:spPr>
        <p:txBody>
          <a:bodyPr wrap="square" lIns="91440" tIns="45720" rIns="91440" bIns="45720">
            <a:spAutoFit/>
          </a:bodyPr>
          <a:lstStyle/>
          <a:p>
            <a:pPr algn="ctr"/>
            <a:r>
              <a:rPr lang="es-ES" sz="3600" b="1" cap="none" spc="0" dirty="0">
                <a:ln w="6600">
                  <a:solidFill>
                    <a:schemeClr val="accent2"/>
                  </a:solidFill>
                  <a:prstDash val="solid"/>
                </a:ln>
                <a:solidFill>
                  <a:schemeClr val="accent1">
                    <a:lumMod val="60000"/>
                    <a:lumOff val="40000"/>
                  </a:schemeClr>
                </a:solidFill>
                <a:effectLst>
                  <a:outerShdw dist="38100" dir="2700000" algn="tl" rotWithShape="0">
                    <a:schemeClr val="accent2"/>
                  </a:outerShdw>
                </a:effectLst>
                <a:latin typeface="Arial Black" panose="020B0A04020102020204" pitchFamily="34" charset="0"/>
              </a:rPr>
              <a:t>Facultad de Ingeniería Estadística e Informática</a:t>
            </a:r>
          </a:p>
        </p:txBody>
      </p:sp>
      <p:sp>
        <p:nvSpPr>
          <p:cNvPr id="21" name="Rectangle 3"/>
          <p:cNvSpPr>
            <a:spLocks noChangeArrowheads="1"/>
          </p:cNvSpPr>
          <p:nvPr/>
        </p:nvSpPr>
        <p:spPr bwMode="auto">
          <a:xfrm>
            <a:off x="1400040" y="5410200"/>
            <a:ext cx="6364560" cy="523862"/>
          </a:xfrm>
          <a:prstGeom prst="rect">
            <a:avLst/>
          </a:prstGeom>
          <a:solidFill>
            <a:srgbClr val="9933FF"/>
          </a:solidFill>
          <a:ln>
            <a:noFill/>
          </a:ln>
          <a:effectLst>
            <a:outerShdw dist="35921" dir="2700000" algn="ctr" rotWithShape="0">
              <a:srgbClr val="FFFF00"/>
            </a:outerShdw>
          </a:effectLst>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800" dirty="0">
                <a:solidFill>
                  <a:schemeClr val="tx2"/>
                </a:solidFill>
                <a:latin typeface="Arial Black" panose="020B0A04020102020204" pitchFamily="34" charset="0"/>
              </a:rPr>
              <a:t>Vladimiro </a:t>
            </a:r>
            <a:r>
              <a:rPr lang="es-ES_tradnl" altLang="es-ES" sz="2800" dirty="0" err="1">
                <a:solidFill>
                  <a:schemeClr val="tx2"/>
                </a:solidFill>
                <a:latin typeface="Arial Black" panose="020B0A04020102020204" pitchFamily="34" charset="0"/>
              </a:rPr>
              <a:t>Ibañez</a:t>
            </a:r>
            <a:r>
              <a:rPr lang="es-ES_tradnl" altLang="es-ES" sz="2800" dirty="0">
                <a:solidFill>
                  <a:schemeClr val="tx2"/>
                </a:solidFill>
                <a:latin typeface="Arial Black" panose="020B0A04020102020204" pitchFamily="34" charset="0"/>
              </a:rPr>
              <a:t> Quispe, Dr. </a:t>
            </a:r>
            <a:endParaRPr lang="es-ES" altLang="es-ES" sz="2800" dirty="0">
              <a:solidFill>
                <a:schemeClr val="tx2"/>
              </a:solidFill>
              <a:latin typeface="Arial Black" panose="020B0A04020102020204" pitchFamily="34" charset="0"/>
            </a:endParaRPr>
          </a:p>
        </p:txBody>
      </p:sp>
      <p:sp>
        <p:nvSpPr>
          <p:cNvPr id="22" name="Rectangle 3"/>
          <p:cNvSpPr>
            <a:spLocks noChangeArrowheads="1"/>
          </p:cNvSpPr>
          <p:nvPr/>
        </p:nvSpPr>
        <p:spPr bwMode="auto">
          <a:xfrm>
            <a:off x="82549" y="2969141"/>
            <a:ext cx="8856663" cy="1447192"/>
          </a:xfrm>
          <a:prstGeom prst="rect">
            <a:avLst/>
          </a:prstGeom>
          <a:solidFill>
            <a:srgbClr val="FFC000"/>
          </a:solidFill>
          <a:ln w="9525">
            <a:noFill/>
            <a:miter lim="800000"/>
            <a:headEnd/>
            <a:tailEnd/>
          </a:ln>
          <a:effectLst>
            <a:glow rad="101600">
              <a:schemeClr val="accent1">
                <a:satMod val="175000"/>
                <a:alpha val="40000"/>
              </a:schemeClr>
            </a:glow>
            <a:outerShdw dist="81320" dir="2319588" algn="ctr" rotWithShape="0">
              <a:srgbClr val="3333FF"/>
            </a:outerShdw>
          </a:effectLst>
          <a:scene3d>
            <a:camera prst="obliqueBottomRight"/>
            <a:lightRig rig="glow" dir="t"/>
          </a:scene3d>
          <a:sp3d>
            <a:bevelT w="139700" prst="cross"/>
            <a:bevelB w="114300" prst="artDeco"/>
          </a:sp3d>
        </p:spPr>
        <p:txBody>
          <a:bodyPr wrap="square" lIns="92075" tIns="46038" rIns="92075" bIns="46038">
            <a:spAutoFit/>
          </a:bodyPr>
          <a:lstStyle/>
          <a:p>
            <a:pPr algn="ctr">
              <a:defRPr/>
            </a:pPr>
            <a:r>
              <a:rPr lang="es-ES" sz="4400" b="1" dirty="0">
                <a:solidFill>
                  <a:schemeClr val="tx2"/>
                </a:solidFill>
                <a:effectLst>
                  <a:outerShdw blurRad="38100" dist="38100" dir="2700000" algn="tl">
                    <a:srgbClr val="000000"/>
                  </a:outerShdw>
                </a:effectLst>
                <a:latin typeface="+mn-lt"/>
              </a:rPr>
              <a:t>METODOLOGÍA DE LA INVESTIGACIÓN</a:t>
            </a:r>
            <a:endParaRPr lang="es-ES" sz="2400" b="1" dirty="0">
              <a:solidFill>
                <a:schemeClr val="tx2"/>
              </a:solidFill>
              <a:effectLst>
                <a:outerShdw blurRad="38100" dist="38100" dir="2700000" algn="tl">
                  <a:srgbClr val="000000"/>
                </a:outerShdw>
              </a:effectLst>
              <a:latin typeface="+mn-lt"/>
            </a:endParaRPr>
          </a:p>
        </p:txBody>
      </p:sp>
      <p:sp>
        <p:nvSpPr>
          <p:cNvPr id="23" name="Rectángulo 22"/>
          <p:cNvSpPr/>
          <p:nvPr/>
        </p:nvSpPr>
        <p:spPr>
          <a:xfrm>
            <a:off x="1400040" y="251895"/>
            <a:ext cx="6034006" cy="1231106"/>
          </a:xfrm>
          <a:prstGeom prst="rect">
            <a:avLst/>
          </a:prstGeom>
          <a:noFill/>
        </p:spPr>
        <p:txBody>
          <a:bodyPr wrap="square" lIns="36000" tIns="0" rIns="91440" bIns="0">
            <a:spAutoFit/>
          </a:bodyPr>
          <a:lstStyle/>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UNIVERSIDAD NACIONAL </a:t>
            </a:r>
          </a:p>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DEL ALTIPLANO</a:t>
            </a:r>
          </a:p>
        </p:txBody>
      </p:sp>
      <p:pic>
        <p:nvPicPr>
          <p:cNvPr id="7" name="Imagen 6">
            <a:extLst>
              <a:ext uri="{FF2B5EF4-FFF2-40B4-BE49-F238E27FC236}">
                <a16:creationId xmlns:a16="http://schemas.microsoft.com/office/drawing/2014/main" id="{5682A4C9-69F8-41BC-85B8-3AAC06E8A8A1}"/>
              </a:ext>
            </a:extLst>
          </p:cNvPr>
          <p:cNvPicPr>
            <a:picLocks noChangeAspect="1"/>
          </p:cNvPicPr>
          <p:nvPr/>
        </p:nvPicPr>
        <p:blipFill>
          <a:blip r:embed="rId7"/>
          <a:stretch>
            <a:fillRect/>
          </a:stretch>
        </p:blipFill>
        <p:spPr>
          <a:xfrm>
            <a:off x="7569892" y="116632"/>
            <a:ext cx="1466604" cy="1524687"/>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2993" y="0"/>
            <a:ext cx="9131007" cy="6858000"/>
          </a:xfrm>
          <a:prstGeom prst="rect">
            <a:avLst/>
          </a:prstGeom>
          <a:solidFill>
            <a:srgbClr val="99FF66"/>
          </a:solidFill>
          <a:ln w="38100">
            <a:solidFill>
              <a:schemeClr val="tx1"/>
            </a:solidFill>
          </a:ln>
        </p:spPr>
      </p:pic>
    </p:spTree>
    <p:extLst>
      <p:ext uri="{BB962C8B-B14F-4D97-AF65-F5344CB8AC3E}">
        <p14:creationId xmlns:p14="http://schemas.microsoft.com/office/powerpoint/2010/main" val="20224012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457200" y="260350"/>
            <a:ext cx="8229600" cy="609600"/>
          </a:xfrm>
          <a:prstGeom prst="rect">
            <a:avLst/>
          </a:prstGeom>
          <a:solidFill>
            <a:srgbClr val="CCFF66"/>
          </a:solidFill>
          <a:ln w="9525">
            <a:noFill/>
            <a:miter lim="800000"/>
            <a:headEnd/>
            <a:tailEnd/>
          </a:ln>
        </p:spPr>
        <p:txBody>
          <a:bodyPr anchor="b"/>
          <a:lstStyle/>
          <a:p>
            <a:pPr algn="ctr" eaLnBrk="1" hangingPunct="1">
              <a:defRPr/>
            </a:pPr>
            <a:r>
              <a:rPr lang="es-ES_tradnl" sz="3600" b="1" dirty="0">
                <a:solidFill>
                  <a:srgbClr val="FF0000"/>
                </a:solidFill>
                <a:effectLst>
                  <a:outerShdw blurRad="38100" dist="38100" dir="2700000" algn="tl">
                    <a:srgbClr val="000000"/>
                  </a:outerShdw>
                </a:effectLst>
                <a:latin typeface="Tahoma" pitchFamily="34" charset="0"/>
              </a:rPr>
              <a:t>EPISTEMOLOGÍA</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2298"/>
            <a:ext cx="8229600" cy="570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410677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512" y="260350"/>
            <a:ext cx="8784976" cy="609600"/>
          </a:xfrm>
          <a:prstGeom prst="rect">
            <a:avLst/>
          </a:prstGeom>
          <a:solidFill>
            <a:srgbClr val="CCFF66"/>
          </a:solidFill>
          <a:ln w="9525">
            <a:noFill/>
            <a:miter lim="800000"/>
            <a:headEnd/>
            <a:tailEnd/>
          </a:ln>
        </p:spPr>
        <p:txBody>
          <a:bodyPr anchor="b"/>
          <a:lstStyle/>
          <a:p>
            <a:pPr algn="ctr" eaLnBrk="1" hangingPunct="1">
              <a:defRPr/>
            </a:pPr>
            <a:r>
              <a:rPr lang="es-ES_tradnl" sz="3600" b="1" dirty="0">
                <a:solidFill>
                  <a:srgbClr val="FF0000"/>
                </a:solidFill>
                <a:effectLst>
                  <a:outerShdw blurRad="38100" dist="38100" dir="2700000" algn="tl">
                    <a:srgbClr val="000000"/>
                  </a:outerShdw>
                </a:effectLst>
                <a:latin typeface="Tahoma" pitchFamily="34" charset="0"/>
              </a:rPr>
              <a:t>EPISTEMOLOGÍA</a:t>
            </a:r>
          </a:p>
        </p:txBody>
      </p:sp>
      <p:pic>
        <p:nvPicPr>
          <p:cNvPr id="3" name="Imagen 2"/>
          <p:cNvPicPr>
            <a:picLocks noChangeAspect="1"/>
          </p:cNvPicPr>
          <p:nvPr/>
        </p:nvPicPr>
        <p:blipFill>
          <a:blip r:embed="rId2"/>
          <a:stretch>
            <a:fillRect/>
          </a:stretch>
        </p:blipFill>
        <p:spPr>
          <a:xfrm>
            <a:off x="179512" y="1052736"/>
            <a:ext cx="8784976" cy="5616624"/>
          </a:xfrm>
          <a:prstGeom prst="rect">
            <a:avLst/>
          </a:prstGeom>
          <a:solidFill>
            <a:srgbClr val="FFFF00"/>
          </a:solidFill>
        </p:spPr>
      </p:pic>
    </p:spTree>
    <p:extLst>
      <p:ext uri="{BB962C8B-B14F-4D97-AF65-F5344CB8AC3E}">
        <p14:creationId xmlns:p14="http://schemas.microsoft.com/office/powerpoint/2010/main" val="317787816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457200" y="260350"/>
            <a:ext cx="8229600" cy="609600"/>
          </a:xfrm>
          <a:prstGeom prst="rect">
            <a:avLst/>
          </a:prstGeom>
          <a:solidFill>
            <a:srgbClr val="CCFF66"/>
          </a:solidFill>
          <a:ln w="9525">
            <a:noFill/>
            <a:miter lim="800000"/>
            <a:headEnd/>
            <a:tailEnd/>
          </a:ln>
        </p:spPr>
        <p:txBody>
          <a:bodyPr anchor="b"/>
          <a:lstStyle/>
          <a:p>
            <a:pPr algn="ctr" eaLnBrk="1" hangingPunct="1">
              <a:defRPr/>
            </a:pPr>
            <a:r>
              <a:rPr lang="es-ES_tradnl" sz="3600" b="1" dirty="0">
                <a:solidFill>
                  <a:srgbClr val="FF0000"/>
                </a:solidFill>
                <a:effectLst>
                  <a:outerShdw blurRad="38100" dist="38100" dir="2700000" algn="tl">
                    <a:srgbClr val="000000"/>
                  </a:outerShdw>
                </a:effectLst>
                <a:latin typeface="Tahoma" pitchFamily="34" charset="0"/>
              </a:rPr>
              <a:t>EPISTEMOLOGÍA</a:t>
            </a:r>
          </a:p>
        </p:txBody>
      </p:sp>
      <p:sp>
        <p:nvSpPr>
          <p:cNvPr id="3" name="Rectangle 54"/>
          <p:cNvSpPr>
            <a:spLocks noChangeArrowheads="1"/>
          </p:cNvSpPr>
          <p:nvPr/>
        </p:nvSpPr>
        <p:spPr bwMode="auto">
          <a:xfrm>
            <a:off x="251520" y="1340768"/>
            <a:ext cx="5976664" cy="4680520"/>
          </a:xfrm>
          <a:prstGeom prst="rect">
            <a:avLst/>
          </a:prstGeom>
          <a:noFill/>
          <a:ln w="57150">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 altLang="es-PE" sz="4000" b="1" dirty="0">
                <a:cs typeface="Times New Roman" panose="02020603050405020304" pitchFamily="18" charset="0"/>
              </a:rPr>
              <a:t>Según Bunge (1972), la epistemología o filosofía de la ciencia es la rama de la filosofía que </a:t>
            </a:r>
            <a:r>
              <a:rPr lang="es-ES" altLang="es-PE" sz="4000" b="1" dirty="0">
                <a:solidFill>
                  <a:schemeClr val="tx2">
                    <a:lumMod val="50000"/>
                  </a:schemeClr>
                </a:solidFill>
                <a:cs typeface="Times New Roman" panose="02020603050405020304" pitchFamily="18" charset="0"/>
              </a:rPr>
              <a:t>estudia la investigación científica </a:t>
            </a:r>
            <a:r>
              <a:rPr lang="es-ES" altLang="es-PE" sz="4000" b="1" dirty="0">
                <a:cs typeface="Times New Roman" panose="02020603050405020304" pitchFamily="18" charset="0"/>
              </a:rPr>
              <a:t>y su </a:t>
            </a:r>
            <a:r>
              <a:rPr lang="es-ES" altLang="es-PE" sz="4000" b="1" dirty="0">
                <a:solidFill>
                  <a:schemeClr val="tx2">
                    <a:lumMod val="50000"/>
                  </a:schemeClr>
                </a:solidFill>
                <a:cs typeface="Times New Roman" panose="02020603050405020304" pitchFamily="18" charset="0"/>
              </a:rPr>
              <a:t>producto</a:t>
            </a:r>
            <a:r>
              <a:rPr lang="es-ES" altLang="es-PE" sz="4000" b="1" dirty="0">
                <a:cs typeface="Times New Roman" panose="02020603050405020304" pitchFamily="18" charset="0"/>
              </a:rPr>
              <a:t>, el </a:t>
            </a:r>
            <a:r>
              <a:rPr lang="es-ES" altLang="es-PE" sz="4000" b="1" dirty="0">
                <a:solidFill>
                  <a:schemeClr val="tx2">
                    <a:lumMod val="50000"/>
                  </a:schemeClr>
                </a:solidFill>
                <a:cs typeface="Times New Roman" panose="02020603050405020304" pitchFamily="18" charset="0"/>
              </a:rPr>
              <a:t>conocimiento científico</a:t>
            </a:r>
            <a:r>
              <a:rPr lang="es-ES" altLang="es-PE" sz="4000" b="1" dirty="0">
                <a:cs typeface="Times New Roman" panose="02020603050405020304" pitchFamily="18" charset="0"/>
              </a:rPr>
              <a:t>.</a:t>
            </a:r>
          </a:p>
        </p:txBody>
      </p:sp>
      <p:pic>
        <p:nvPicPr>
          <p:cNvPr id="4" name="Picture 2" descr="Resultado de imagen para mario bu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340768"/>
            <a:ext cx="2757803" cy="4680520"/>
          </a:xfrm>
          <a:prstGeom prst="rect">
            <a:avLst/>
          </a:prstGeom>
          <a:noFill/>
          <a:ln>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77436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632"/>
            <a:ext cx="9144000" cy="6624736"/>
          </a:xfrm>
          <a:prstGeom prst="rect">
            <a:avLst/>
          </a:prstGeom>
        </p:spPr>
      </p:pic>
    </p:spTree>
    <p:extLst>
      <p:ext uri="{BB962C8B-B14F-4D97-AF65-F5344CB8AC3E}">
        <p14:creationId xmlns:p14="http://schemas.microsoft.com/office/powerpoint/2010/main" val="35453545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46" y="22980"/>
            <a:ext cx="9134453" cy="6835020"/>
          </a:xfrm>
          <a:prstGeom prst="rect">
            <a:avLst/>
          </a:prstGeom>
        </p:spPr>
      </p:pic>
    </p:spTree>
    <p:extLst>
      <p:ext uri="{BB962C8B-B14F-4D97-AF65-F5344CB8AC3E}">
        <p14:creationId xmlns:p14="http://schemas.microsoft.com/office/powerpoint/2010/main" val="417866166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2250"/>
            <a:ext cx="9144000" cy="6845750"/>
          </a:xfrm>
          <a:prstGeom prst="rect">
            <a:avLst/>
          </a:prstGeom>
          <a:solidFill>
            <a:schemeClr val="tx1"/>
          </a:solidFill>
        </p:spPr>
      </p:pic>
    </p:spTree>
    <p:extLst>
      <p:ext uri="{BB962C8B-B14F-4D97-AF65-F5344CB8AC3E}">
        <p14:creationId xmlns:p14="http://schemas.microsoft.com/office/powerpoint/2010/main" val="162098585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88640"/>
            <a:ext cx="8712968" cy="6480720"/>
          </a:xfrm>
          <a:prstGeom prst="rect">
            <a:avLst/>
          </a:prstGeom>
        </p:spPr>
      </p:pic>
    </p:spTree>
    <p:extLst>
      <p:ext uri="{BB962C8B-B14F-4D97-AF65-F5344CB8AC3E}">
        <p14:creationId xmlns:p14="http://schemas.microsoft.com/office/powerpoint/2010/main" val="185738279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07504" y="116632"/>
            <a:ext cx="8856984" cy="609600"/>
          </a:xfrm>
          <a:prstGeom prst="rect">
            <a:avLst/>
          </a:prstGeom>
          <a:solidFill>
            <a:srgbClr val="CCFF66"/>
          </a:solidFill>
          <a:ln w="9525">
            <a:noFill/>
            <a:miter lim="800000"/>
            <a:headEnd/>
            <a:tailEnd/>
          </a:ln>
        </p:spPr>
        <p:txBody>
          <a:bodyPr anchor="b"/>
          <a:lstStyle/>
          <a:p>
            <a:pPr algn="ctr" eaLnBrk="1" hangingPunct="1">
              <a:defRPr/>
            </a:pPr>
            <a:r>
              <a:rPr lang="es-ES_tradnl" sz="3200" b="1" dirty="0">
                <a:solidFill>
                  <a:srgbClr val="FF0000"/>
                </a:solidFill>
                <a:effectLst>
                  <a:outerShdw blurRad="38100" dist="38100" dir="2700000" algn="tl">
                    <a:srgbClr val="000000"/>
                  </a:outerShdw>
                </a:effectLst>
                <a:latin typeface="Tahoma" pitchFamily="34" charset="0"/>
              </a:rPr>
              <a:t>Epistemología o Filosofía de la Ciencia</a:t>
            </a:r>
          </a:p>
        </p:txBody>
      </p:sp>
      <p:pic>
        <p:nvPicPr>
          <p:cNvPr id="3" name="Imagen 2"/>
          <p:cNvPicPr>
            <a:picLocks noChangeAspect="1"/>
          </p:cNvPicPr>
          <p:nvPr/>
        </p:nvPicPr>
        <p:blipFill>
          <a:blip r:embed="rId2"/>
          <a:stretch>
            <a:fillRect/>
          </a:stretch>
        </p:blipFill>
        <p:spPr>
          <a:xfrm>
            <a:off x="107504" y="836712"/>
            <a:ext cx="8856984" cy="5832648"/>
          </a:xfrm>
          <a:prstGeom prst="rect">
            <a:avLst/>
          </a:prstGeom>
        </p:spPr>
      </p:pic>
    </p:spTree>
    <p:extLst>
      <p:ext uri="{BB962C8B-B14F-4D97-AF65-F5344CB8AC3E}">
        <p14:creationId xmlns:p14="http://schemas.microsoft.com/office/powerpoint/2010/main" val="402975437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512" y="107065"/>
            <a:ext cx="8784976" cy="609600"/>
          </a:xfrm>
          <a:prstGeom prst="rect">
            <a:avLst/>
          </a:prstGeom>
          <a:solidFill>
            <a:srgbClr val="CCFF66"/>
          </a:solidFill>
          <a:ln w="9525">
            <a:noFill/>
            <a:miter lim="800000"/>
            <a:headEnd/>
            <a:tailEnd/>
          </a:ln>
        </p:spPr>
        <p:txBody>
          <a:bodyPr anchor="b"/>
          <a:lstStyle/>
          <a:p>
            <a:pPr algn="ctr" eaLnBrk="1" hangingPunct="1">
              <a:defRPr/>
            </a:pPr>
            <a:r>
              <a:rPr lang="es-ES_tradnl" sz="3200" b="1" dirty="0">
                <a:solidFill>
                  <a:srgbClr val="FF0000"/>
                </a:solidFill>
                <a:effectLst>
                  <a:outerShdw blurRad="38100" dist="38100" dir="2700000" algn="tl">
                    <a:srgbClr val="000000"/>
                  </a:outerShdw>
                </a:effectLst>
                <a:latin typeface="Tahoma" pitchFamily="34" charset="0"/>
              </a:rPr>
              <a:t>LA EPISTEMOLOGÍA GENÉTICA: Piaget</a:t>
            </a:r>
          </a:p>
        </p:txBody>
      </p:sp>
      <p:pic>
        <p:nvPicPr>
          <p:cNvPr id="3" name="Imagen 2"/>
          <p:cNvPicPr>
            <a:picLocks noChangeAspect="1"/>
          </p:cNvPicPr>
          <p:nvPr/>
        </p:nvPicPr>
        <p:blipFill>
          <a:blip r:embed="rId2"/>
          <a:stretch>
            <a:fillRect/>
          </a:stretch>
        </p:blipFill>
        <p:spPr>
          <a:xfrm>
            <a:off x="82716" y="836712"/>
            <a:ext cx="8881772" cy="1368152"/>
          </a:xfrm>
          <a:prstGeom prst="rect">
            <a:avLst/>
          </a:prstGeom>
          <a:solidFill>
            <a:schemeClr val="tx1"/>
          </a:solidFill>
        </p:spPr>
      </p:pic>
      <p:pic>
        <p:nvPicPr>
          <p:cNvPr id="4" name="Imagen 3"/>
          <p:cNvPicPr>
            <a:picLocks noChangeAspect="1"/>
          </p:cNvPicPr>
          <p:nvPr/>
        </p:nvPicPr>
        <p:blipFill>
          <a:blip r:embed="rId3"/>
          <a:stretch>
            <a:fillRect/>
          </a:stretch>
        </p:blipFill>
        <p:spPr>
          <a:xfrm>
            <a:off x="82716" y="2204864"/>
            <a:ext cx="8881772" cy="4506650"/>
          </a:xfrm>
          <a:prstGeom prst="rect">
            <a:avLst/>
          </a:prstGeom>
          <a:solidFill>
            <a:schemeClr val="tx1"/>
          </a:solidFill>
        </p:spPr>
      </p:pic>
    </p:spTree>
    <p:extLst>
      <p:ext uri="{BB962C8B-B14F-4D97-AF65-F5344CB8AC3E}">
        <p14:creationId xmlns:p14="http://schemas.microsoft.com/office/powerpoint/2010/main" val="162124263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a:spLocks noChangeArrowheads="1"/>
          </p:cNvSpPr>
          <p:nvPr/>
        </p:nvSpPr>
        <p:spPr bwMode="auto">
          <a:xfrm>
            <a:off x="152400" y="13447"/>
            <a:ext cx="8839200" cy="584775"/>
          </a:xfrm>
          <a:prstGeom prst="rect">
            <a:avLst/>
          </a:prstGeom>
          <a:solidFill>
            <a:srgbClr val="0000CC"/>
          </a:solidFill>
          <a:ln>
            <a:noFill/>
          </a:ln>
        </p:spPr>
        <p:txBody>
          <a:bodyPr wrap="square">
            <a:spAutoFit/>
          </a:bodyPr>
          <a:lstStyle>
            <a:defPPr>
              <a:defRPr lang="es-ES"/>
            </a:defPPr>
            <a:lvl1pPr algn="ctr" eaLnBrk="1" hangingPunct="1">
              <a:defRPr sz="2500" b="1">
                <a:solidFill>
                  <a:srgbClr val="FF0000"/>
                </a:solidFill>
                <a:latin typeface="+mn-lt"/>
              </a:defRPr>
            </a:lvl1pPr>
          </a:lstStyle>
          <a:p>
            <a:r>
              <a:rPr lang="es-PE" sz="3200" dirty="0">
                <a:solidFill>
                  <a:schemeClr val="tx1"/>
                </a:solidFill>
                <a:effectLst>
                  <a:outerShdw blurRad="38100" dist="38100" dir="2700000" algn="tl">
                    <a:srgbClr val="000000">
                      <a:alpha val="43137"/>
                    </a:srgbClr>
                  </a:outerShdw>
                </a:effectLst>
                <a:latin typeface="Arial" pitchFamily="34" charset="0"/>
                <a:cs typeface="Arial" pitchFamily="34" charset="0"/>
              </a:rPr>
              <a:t>Contenido</a:t>
            </a:r>
            <a:endParaRPr lang="es-CL" altLang="es-CL" sz="1600" dirty="0">
              <a:solidFill>
                <a:schemeClr val="tx1"/>
              </a:solidFill>
            </a:endParaRPr>
          </a:p>
        </p:txBody>
      </p:sp>
      <p:sp>
        <p:nvSpPr>
          <p:cNvPr id="5" name="Rectangle 3"/>
          <p:cNvSpPr txBox="1">
            <a:spLocks noChangeArrowheads="1"/>
          </p:cNvSpPr>
          <p:nvPr/>
        </p:nvSpPr>
        <p:spPr>
          <a:xfrm>
            <a:off x="152400" y="598222"/>
            <a:ext cx="8816788" cy="6107378"/>
          </a:xfrm>
          <a:prstGeom prst="rect">
            <a:avLst/>
          </a:prstGeom>
          <a:solidFill>
            <a:schemeClr val="tx1"/>
          </a:solidFill>
          <a:ln w="38100">
            <a:solidFill>
              <a:schemeClr val="accent6">
                <a:lumMod val="75000"/>
              </a:schemeClr>
            </a:solidFill>
          </a:ln>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buFontTx/>
              <a:buNone/>
            </a:pPr>
            <a:r>
              <a:rPr lang="es-PE" sz="2000" b="1" dirty="0">
                <a:solidFill>
                  <a:srgbClr val="6600FF"/>
                </a:solidFill>
              </a:rPr>
              <a:t>PRIMERA UNIDAD</a:t>
            </a:r>
          </a:p>
          <a:p>
            <a:pPr marL="0" indent="0">
              <a:buNone/>
            </a:pPr>
            <a:r>
              <a:rPr lang="es-PE" sz="1600" b="1" dirty="0">
                <a:solidFill>
                  <a:schemeClr val="bg2">
                    <a:lumMod val="50000"/>
                  </a:schemeClr>
                </a:solidFill>
              </a:rPr>
              <a:t>CAPÍTULO I. CONOCIMIENTO Y CIENCIA(Semana 1)</a:t>
            </a:r>
          </a:p>
          <a:p>
            <a:pPr marL="0" indent="0">
              <a:buNone/>
            </a:pPr>
            <a:r>
              <a:rPr lang="es-PE" sz="1600" b="1" dirty="0">
                <a:solidFill>
                  <a:schemeClr val="bg2">
                    <a:lumMod val="50000"/>
                  </a:schemeClr>
                </a:solidFill>
              </a:rPr>
              <a:t>CAPÍTUO II. MÉTODOS DE INVESTIGACIÓN (Semana 2)</a:t>
            </a:r>
          </a:p>
          <a:p>
            <a:pPr marL="0" indent="0">
              <a:buNone/>
            </a:pPr>
            <a:r>
              <a:rPr lang="es-PE" sz="1600" b="1" dirty="0">
                <a:solidFill>
                  <a:schemeClr val="bg2">
                    <a:lumMod val="50000"/>
                  </a:schemeClr>
                </a:solidFill>
              </a:rPr>
              <a:t>CAPÍTULO III.  ANTECEDENTES (Semana 3)</a:t>
            </a:r>
          </a:p>
          <a:p>
            <a:pPr marL="0" indent="0">
              <a:buNone/>
            </a:pPr>
            <a:r>
              <a:rPr lang="es-PE" sz="1600" b="1" dirty="0">
                <a:solidFill>
                  <a:schemeClr val="bg2">
                    <a:lumMod val="50000"/>
                  </a:schemeClr>
                </a:solidFill>
              </a:rPr>
              <a:t>CAPÍTULO IV.  MARCO TEÓRICO (Semana 4)</a:t>
            </a:r>
          </a:p>
          <a:p>
            <a:pPr marL="0" indent="0">
              <a:buNone/>
            </a:pPr>
            <a:r>
              <a:rPr lang="es-PE" sz="1600" b="1" dirty="0">
                <a:solidFill>
                  <a:schemeClr val="bg2">
                    <a:lumMod val="50000"/>
                  </a:schemeClr>
                </a:solidFill>
              </a:rPr>
              <a:t>CAPÍTULO V.  PLANTEAMIENTO DE PROBLEMA Y JUSTIFICACIÓN (Semana 5)</a:t>
            </a:r>
          </a:p>
          <a:p>
            <a:pPr marL="0" indent="0">
              <a:buNone/>
            </a:pPr>
            <a:r>
              <a:rPr lang="es-PE" sz="1600" b="1" dirty="0">
                <a:solidFill>
                  <a:schemeClr val="bg2">
                    <a:lumMod val="50000"/>
                  </a:schemeClr>
                </a:solidFill>
              </a:rPr>
              <a:t>CAPÍTULO VI.  VARIABLES E HIPÓTESIS (Semana 6)</a:t>
            </a:r>
          </a:p>
          <a:p>
            <a:pPr marL="0" indent="0">
              <a:buNone/>
            </a:pPr>
            <a:r>
              <a:rPr lang="es-PE" sz="1600" b="1" dirty="0">
                <a:solidFill>
                  <a:schemeClr val="bg2">
                    <a:lumMod val="50000"/>
                  </a:schemeClr>
                </a:solidFill>
              </a:rPr>
              <a:t>CAPÍTULO VII.  OBJETIVO GENERAL Y ESPECÍFICOS (Semana 7)</a:t>
            </a:r>
          </a:p>
          <a:p>
            <a:pPr marL="0" indent="0">
              <a:buNone/>
            </a:pPr>
            <a:r>
              <a:rPr lang="es-PE" sz="1600" b="1" dirty="0">
                <a:solidFill>
                  <a:schemeClr val="bg2">
                    <a:lumMod val="50000"/>
                  </a:schemeClr>
                </a:solidFill>
              </a:rPr>
              <a:t>CAPÍTULO VIII.  EVALUACIÓN PARCIAL (Semana 8)</a:t>
            </a:r>
          </a:p>
          <a:p>
            <a:pPr>
              <a:buFontTx/>
              <a:buNone/>
            </a:pPr>
            <a:r>
              <a:rPr lang="es-PE" sz="2000" b="1" dirty="0">
                <a:solidFill>
                  <a:srgbClr val="6600FF"/>
                </a:solidFill>
              </a:rPr>
              <a:t>SEGUNDA UNIDAD</a:t>
            </a:r>
            <a:endParaRPr lang="es-PE" sz="2000" b="1" dirty="0">
              <a:solidFill>
                <a:schemeClr val="bg2">
                  <a:lumMod val="50000"/>
                </a:schemeClr>
              </a:solidFill>
            </a:endParaRPr>
          </a:p>
          <a:p>
            <a:pPr marL="0" indent="0">
              <a:buNone/>
            </a:pPr>
            <a:r>
              <a:rPr lang="es-PE" sz="1600" b="1" dirty="0">
                <a:solidFill>
                  <a:schemeClr val="bg2">
                    <a:lumMod val="50000"/>
                  </a:schemeClr>
                </a:solidFill>
              </a:rPr>
              <a:t>CAPÍTULO IX. NORMAS DE REDACCIÓN (Semana 9)</a:t>
            </a:r>
          </a:p>
          <a:p>
            <a:pPr marL="0" indent="0">
              <a:buNone/>
            </a:pPr>
            <a:r>
              <a:rPr lang="es-PE" sz="1600" b="1" dirty="0">
                <a:solidFill>
                  <a:schemeClr val="bg2">
                    <a:lumMod val="50000"/>
                  </a:schemeClr>
                </a:solidFill>
              </a:rPr>
              <a:t>CAPÍTULO X. EL DISEÑO DE INVESTIGACIÓN (Semana 10)</a:t>
            </a:r>
          </a:p>
          <a:p>
            <a:pPr marL="0" indent="0">
              <a:buNone/>
            </a:pPr>
            <a:r>
              <a:rPr lang="es-PE" sz="1600" b="1" dirty="0">
                <a:solidFill>
                  <a:schemeClr val="bg2">
                    <a:lumMod val="50000"/>
                  </a:schemeClr>
                </a:solidFill>
              </a:rPr>
              <a:t>CAPÍTULO XI. TIPOS Y NIVELES DE INVESTIGACIÓN (Semana 11)</a:t>
            </a:r>
          </a:p>
          <a:p>
            <a:pPr marL="0" indent="0">
              <a:buNone/>
            </a:pPr>
            <a:r>
              <a:rPr lang="es-PE" sz="1600" b="1" dirty="0">
                <a:solidFill>
                  <a:schemeClr val="bg2">
                    <a:lumMod val="50000"/>
                  </a:schemeClr>
                </a:solidFill>
              </a:rPr>
              <a:t>CAPÍTULO XII. DISEÑO NO EXPERIMENTAL Y EXPERIMENTAL (Semana 12)</a:t>
            </a:r>
          </a:p>
          <a:p>
            <a:pPr marL="0" indent="0">
              <a:buNone/>
            </a:pPr>
            <a:r>
              <a:rPr lang="es-PE" sz="1600" b="1" dirty="0">
                <a:solidFill>
                  <a:schemeClr val="bg2">
                    <a:lumMod val="50000"/>
                  </a:schemeClr>
                </a:solidFill>
              </a:rPr>
              <a:t>CAPÍTULO XIII. POBLACIÓN, MUESTRA, Y TÉCNICAS E INSTRUMENTOS (</a:t>
            </a:r>
            <a:r>
              <a:rPr lang="es-PE" sz="1600" b="1" dirty="0" err="1">
                <a:solidFill>
                  <a:schemeClr val="bg2">
                    <a:lumMod val="50000"/>
                  </a:schemeClr>
                </a:solidFill>
              </a:rPr>
              <a:t>sem</a:t>
            </a:r>
            <a:r>
              <a:rPr lang="es-PE" sz="1600" b="1" dirty="0">
                <a:solidFill>
                  <a:schemeClr val="bg2">
                    <a:lumMod val="50000"/>
                  </a:schemeClr>
                </a:solidFill>
              </a:rPr>
              <a:t> 13)</a:t>
            </a:r>
          </a:p>
          <a:p>
            <a:pPr marL="0" indent="0">
              <a:buNone/>
            </a:pPr>
            <a:r>
              <a:rPr lang="es-PE" sz="1600" b="1" dirty="0">
                <a:solidFill>
                  <a:schemeClr val="bg2">
                    <a:lumMod val="50000"/>
                  </a:schemeClr>
                </a:solidFill>
              </a:rPr>
              <a:t>CAPÍTULO XIV.  ESTADÍSTICA PARA LA INVESTIGACIÓN (Semana 14)</a:t>
            </a:r>
          </a:p>
          <a:p>
            <a:pPr marL="0" indent="0">
              <a:buNone/>
            </a:pPr>
            <a:r>
              <a:rPr lang="es-PE" sz="1600" b="1" dirty="0">
                <a:solidFill>
                  <a:schemeClr val="bg2">
                    <a:lumMod val="50000"/>
                  </a:schemeClr>
                </a:solidFill>
              </a:rPr>
              <a:t>CAPÍTULO XV.  CRONOGRAMA, PRESUPUESTO, REFERENCIAS Y RESUMEN (</a:t>
            </a:r>
            <a:r>
              <a:rPr lang="es-PE" sz="1600" b="1" dirty="0" err="1">
                <a:solidFill>
                  <a:schemeClr val="bg2">
                    <a:lumMod val="50000"/>
                  </a:schemeClr>
                </a:solidFill>
              </a:rPr>
              <a:t>sem</a:t>
            </a:r>
            <a:r>
              <a:rPr lang="es-PE" sz="1600" b="1" dirty="0">
                <a:solidFill>
                  <a:schemeClr val="bg2">
                    <a:lumMod val="50000"/>
                  </a:schemeClr>
                </a:solidFill>
              </a:rPr>
              <a:t> 15)</a:t>
            </a:r>
          </a:p>
          <a:p>
            <a:pPr marL="0" indent="0">
              <a:buNone/>
            </a:pPr>
            <a:r>
              <a:rPr lang="es-PE" sz="1600" b="1" dirty="0">
                <a:solidFill>
                  <a:schemeClr val="bg2">
                    <a:lumMod val="50000"/>
                  </a:schemeClr>
                </a:solidFill>
              </a:rPr>
              <a:t>CAPÍTULO XVI. EXPOSICIÓN DE PROYECTO FINAL (Semana 16)</a:t>
            </a:r>
          </a:p>
          <a:p>
            <a:pPr marL="0" indent="0">
              <a:buNone/>
            </a:pPr>
            <a:r>
              <a:rPr lang="es-PE" sz="1600" b="1" dirty="0">
                <a:solidFill>
                  <a:schemeClr val="bg2">
                    <a:lumMod val="50000"/>
                  </a:schemeClr>
                </a:solidFill>
              </a:rPr>
              <a:t>CAPÍTULO XVII. EXPOSICIÓN DE PROYECTO FINAL (Semana 17)</a:t>
            </a:r>
          </a:p>
          <a:p>
            <a:pPr marL="0" indent="0">
              <a:buNone/>
            </a:pPr>
            <a:r>
              <a:rPr lang="es-PE" sz="1600" b="1" dirty="0">
                <a:solidFill>
                  <a:schemeClr val="bg2">
                    <a:lumMod val="50000"/>
                  </a:schemeClr>
                </a:solidFill>
              </a:rPr>
              <a:t>CAPÍTULO XVIII. EVALUACIÓN FINAL (Semana 18)</a:t>
            </a:r>
          </a:p>
        </p:txBody>
      </p:sp>
    </p:spTree>
    <p:extLst>
      <p:ext uri="{BB962C8B-B14F-4D97-AF65-F5344CB8AC3E}">
        <p14:creationId xmlns:p14="http://schemas.microsoft.com/office/powerpoint/2010/main" val="211250160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95536" y="188640"/>
            <a:ext cx="8229600" cy="609600"/>
          </a:xfrm>
          <a:prstGeom prst="rect">
            <a:avLst/>
          </a:prstGeom>
          <a:solidFill>
            <a:srgbClr val="CCFF66"/>
          </a:solidFill>
          <a:ln w="9525">
            <a:noFill/>
            <a:miter lim="800000"/>
            <a:headEnd/>
            <a:tailEnd/>
          </a:ln>
        </p:spPr>
        <p:txBody>
          <a:bodyPr anchor="b"/>
          <a:lstStyle/>
          <a:p>
            <a:pPr algn="ctr" eaLnBrk="1" hangingPunct="1">
              <a:defRPr/>
            </a:pPr>
            <a:r>
              <a:rPr lang="es-ES_tradnl" sz="3600" b="1" dirty="0">
                <a:solidFill>
                  <a:srgbClr val="FF0000"/>
                </a:solidFill>
                <a:effectLst>
                  <a:outerShdw blurRad="38100" dist="38100" dir="2700000" algn="tl">
                    <a:srgbClr val="000000"/>
                  </a:outerShdw>
                </a:effectLst>
                <a:latin typeface="Tahoma" pitchFamily="34" charset="0"/>
              </a:rPr>
              <a:t>EPISTEMOLOGÍAS REGIONALES</a:t>
            </a:r>
          </a:p>
        </p:txBody>
      </p:sp>
      <p:sp>
        <p:nvSpPr>
          <p:cNvPr id="3" name="Rectangle 29"/>
          <p:cNvSpPr txBox="1">
            <a:spLocks noChangeArrowheads="1"/>
          </p:cNvSpPr>
          <p:nvPr/>
        </p:nvSpPr>
        <p:spPr>
          <a:xfrm>
            <a:off x="1475656" y="1935882"/>
            <a:ext cx="6912768" cy="4824536"/>
          </a:xfrm>
          <a:prstGeom prst="rect">
            <a:avLst/>
          </a:prstGeom>
          <a:ln w="57150">
            <a:solidFill>
              <a:srgbClr val="FF6600"/>
            </a:solidFill>
          </a:ln>
        </p:spPr>
        <p:txBody>
          <a:bodyPr/>
          <a:lstStyle/>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lógica.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matemática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física.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química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biología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psicología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las ciencias sociales.</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economía.</a:t>
            </a:r>
          </a:p>
          <a:p>
            <a:pPr marL="342900" indent="-342900" algn="just">
              <a:spcBef>
                <a:spcPct val="20000"/>
              </a:spcBef>
              <a:buClr>
                <a:srgbClr val="99FF99"/>
              </a:buClr>
              <a:buFont typeface="Wingdings" pitchFamily="2" charset="2"/>
              <a:buChar char="q"/>
              <a:defRPr/>
            </a:pPr>
            <a:r>
              <a:rPr lang="es-ES" sz="2800" kern="0" dirty="0">
                <a:latin typeface="+mn-lt"/>
                <a:cs typeface="Times New Roman" pitchFamily="18" charset="0"/>
              </a:rPr>
              <a:t>Epistemología de la administración</a:t>
            </a:r>
          </a:p>
        </p:txBody>
      </p:sp>
      <p:sp>
        <p:nvSpPr>
          <p:cNvPr id="4" name="Rectangle 30"/>
          <p:cNvSpPr>
            <a:spLocks noChangeArrowheads="1"/>
          </p:cNvSpPr>
          <p:nvPr/>
        </p:nvSpPr>
        <p:spPr bwMode="auto">
          <a:xfrm>
            <a:off x="179512" y="930424"/>
            <a:ext cx="883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s-ES" altLang="es-PE" b="1" dirty="0">
                <a:solidFill>
                  <a:srgbClr val="FFFF00"/>
                </a:solidFill>
                <a:cs typeface="Times New Roman" panose="02020603050405020304" pitchFamily="18" charset="0"/>
              </a:rPr>
              <a:t>Bunge, sugiere las siguientes epistemologías regionales:</a:t>
            </a:r>
          </a:p>
        </p:txBody>
      </p:sp>
    </p:spTree>
    <p:extLst>
      <p:ext uri="{BB962C8B-B14F-4D97-AF65-F5344CB8AC3E}">
        <p14:creationId xmlns:p14="http://schemas.microsoft.com/office/powerpoint/2010/main" val="39976180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87524" y="260350"/>
            <a:ext cx="8568952" cy="609600"/>
          </a:xfrm>
          <a:prstGeom prst="rect">
            <a:avLst/>
          </a:prstGeom>
          <a:solidFill>
            <a:srgbClr val="CCFF66"/>
          </a:solidFill>
          <a:ln w="9525">
            <a:noFill/>
            <a:miter lim="800000"/>
            <a:headEnd/>
            <a:tailEnd/>
          </a:ln>
        </p:spPr>
        <p:txBody>
          <a:bodyPr anchor="b"/>
          <a:lstStyle/>
          <a:p>
            <a:pPr algn="ctr" eaLnBrk="1" hangingPunct="1">
              <a:defRPr/>
            </a:pPr>
            <a:r>
              <a:rPr lang="es-ES_tradnl" sz="3600" b="1" dirty="0">
                <a:solidFill>
                  <a:srgbClr val="FF0000"/>
                </a:solidFill>
                <a:effectLst>
                  <a:outerShdw blurRad="38100" dist="38100" dir="2700000" algn="tl">
                    <a:srgbClr val="000000"/>
                  </a:outerShdw>
                </a:effectLst>
                <a:latin typeface="Tahoma" pitchFamily="34" charset="0"/>
              </a:rPr>
              <a:t>CONOCIMIENTO CIENTÍFICO</a:t>
            </a: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24" y="980728"/>
            <a:ext cx="8568952" cy="5785513"/>
          </a:xfrm>
          <a:prstGeom prst="rect">
            <a:avLst/>
          </a:prstGeom>
        </p:spPr>
      </p:pic>
    </p:spTree>
    <p:extLst>
      <p:ext uri="{BB962C8B-B14F-4D97-AF65-F5344CB8AC3E}">
        <p14:creationId xmlns:p14="http://schemas.microsoft.com/office/powerpoint/2010/main" val="105428323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90" y="0"/>
            <a:ext cx="9144000" cy="6858000"/>
          </a:xfrm>
          <a:prstGeom prst="rect">
            <a:avLst/>
          </a:prstGeom>
        </p:spPr>
      </p:pic>
    </p:spTree>
    <p:extLst>
      <p:ext uri="{BB962C8B-B14F-4D97-AF65-F5344CB8AC3E}">
        <p14:creationId xmlns:p14="http://schemas.microsoft.com/office/powerpoint/2010/main" val="380965555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69677" y="310420"/>
            <a:ext cx="8640960" cy="720080"/>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Características del Conocimiento</a:t>
            </a:r>
          </a:p>
        </p:txBody>
      </p:sp>
      <p:graphicFrame>
        <p:nvGraphicFramePr>
          <p:cNvPr id="5" name="Group 34"/>
          <p:cNvGraphicFramePr>
            <a:graphicFrameLocks noGrp="1"/>
          </p:cNvGraphicFramePr>
          <p:nvPr>
            <p:extLst>
              <p:ext uri="{D42A27DB-BD31-4B8C-83A1-F6EECF244321}">
                <p14:modId xmlns:p14="http://schemas.microsoft.com/office/powerpoint/2010/main" val="4186223628"/>
              </p:ext>
            </p:extLst>
          </p:nvPr>
        </p:nvGraphicFramePr>
        <p:xfrm>
          <a:off x="395536" y="1988840"/>
          <a:ext cx="3810000" cy="4145180"/>
        </p:xfrm>
        <a:graphic>
          <a:graphicData uri="http://schemas.openxmlformats.org/drawingml/2006/table">
            <a:tbl>
              <a:tblPr/>
              <a:tblGrid>
                <a:gridCol w="3810000">
                  <a:extLst>
                    <a:ext uri="{9D8B030D-6E8A-4147-A177-3AD203B41FA5}">
                      <a16:colId xmlns:a16="http://schemas.microsoft.com/office/drawing/2014/main" val="20000"/>
                    </a:ext>
                  </a:extLst>
                </a:gridCol>
              </a:tblGrid>
              <a:tr h="63988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3600" b="1" i="0" u="none" strike="noStrike" cap="none" normalizeH="0" baseline="0" dirty="0">
                          <a:ln>
                            <a:noFill/>
                          </a:ln>
                          <a:solidFill>
                            <a:schemeClr val="tx1"/>
                          </a:solidFill>
                          <a:effectLst/>
                          <a:latin typeface="Times New Roman" pitchFamily="18" charset="0"/>
                        </a:rPr>
                        <a:t>Ordinario</a:t>
                      </a:r>
                      <a:endParaRPr kumimoji="0" lang="es-ES" sz="3600" b="1" i="0" u="none" strike="noStrike" cap="none" normalizeH="0" baseline="0" dirty="0">
                        <a:ln>
                          <a:noFill/>
                        </a:ln>
                        <a:solidFill>
                          <a:schemeClr val="tx1"/>
                        </a:solidFill>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99"/>
                    </a:solidFill>
                  </a:tcPr>
                </a:tc>
                <a:extLst>
                  <a:ext uri="{0D108BD9-81ED-4DB2-BD59-A6C34878D82A}">
                    <a16:rowId xmlns:a16="http://schemas.microsoft.com/office/drawing/2014/main" val="10000"/>
                  </a:ext>
                </a:extLst>
              </a:tr>
              <a:tr h="1554041">
                <a:tc>
                  <a:txBody>
                    <a:bodyPr/>
                    <a:lstStyle/>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Emocional.</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Reflexivo.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Inexacto.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Verificable.</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Asistemático.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Acrítico</a:t>
                      </a:r>
                      <a:endParaRPr kumimoji="0" lang="es-ES" sz="3200" b="1" i="0" u="none" strike="noStrike" cap="none" normalizeH="0" baseline="0" dirty="0">
                        <a:ln>
                          <a:noFill/>
                        </a:ln>
                        <a:solidFill>
                          <a:schemeClr val="tx1"/>
                        </a:solidFill>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6" name="Group 34"/>
          <p:cNvGraphicFramePr>
            <a:graphicFrameLocks noGrp="1"/>
          </p:cNvGraphicFramePr>
          <p:nvPr>
            <p:extLst>
              <p:ext uri="{D42A27DB-BD31-4B8C-83A1-F6EECF244321}">
                <p14:modId xmlns:p14="http://schemas.microsoft.com/office/powerpoint/2010/main" val="890837004"/>
              </p:ext>
            </p:extLst>
          </p:nvPr>
        </p:nvGraphicFramePr>
        <p:xfrm>
          <a:off x="4612431" y="2000870"/>
          <a:ext cx="3810000" cy="4145180"/>
        </p:xfrm>
        <a:graphic>
          <a:graphicData uri="http://schemas.openxmlformats.org/drawingml/2006/table">
            <a:tbl>
              <a:tblPr/>
              <a:tblGrid>
                <a:gridCol w="3810000">
                  <a:extLst>
                    <a:ext uri="{9D8B030D-6E8A-4147-A177-3AD203B41FA5}">
                      <a16:colId xmlns:a16="http://schemas.microsoft.com/office/drawing/2014/main" val="20000"/>
                    </a:ext>
                  </a:extLst>
                </a:gridCol>
              </a:tblGrid>
              <a:tr h="63988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3600" b="1" i="0" u="none" strike="noStrike" cap="none" normalizeH="0" baseline="0" dirty="0">
                          <a:ln>
                            <a:noFill/>
                          </a:ln>
                          <a:solidFill>
                            <a:schemeClr val="tx1"/>
                          </a:solidFill>
                          <a:effectLst/>
                          <a:latin typeface="Times New Roman" pitchFamily="18" charset="0"/>
                        </a:rPr>
                        <a:t>Científico</a:t>
                      </a:r>
                      <a:endParaRPr kumimoji="0" lang="es-ES" sz="3600" b="1" i="0" u="none" strike="noStrike" cap="none" normalizeH="0" baseline="0" dirty="0">
                        <a:ln>
                          <a:noFill/>
                        </a:ln>
                        <a:solidFill>
                          <a:schemeClr val="tx1"/>
                        </a:solidFill>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99"/>
                    </a:solidFill>
                  </a:tcPr>
                </a:tc>
                <a:extLst>
                  <a:ext uri="{0D108BD9-81ED-4DB2-BD59-A6C34878D82A}">
                    <a16:rowId xmlns:a16="http://schemas.microsoft.com/office/drawing/2014/main" val="10000"/>
                  </a:ext>
                </a:extLst>
              </a:tr>
              <a:tr h="1554041">
                <a:tc>
                  <a:txBody>
                    <a:bodyPr/>
                    <a:lstStyle/>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Real.</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Crítico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Sistemático.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Contingente.</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Cuasi-exacto.</a:t>
                      </a:r>
                    </a:p>
                    <a:p>
                      <a:pPr marL="457200" marR="0" lvl="0" indent="-457200" algn="just" defTabSz="914400" rtl="0" eaLnBrk="0" fontAlgn="base" latinLnBrk="0" hangingPunct="0">
                        <a:lnSpc>
                          <a:spcPct val="100000"/>
                        </a:lnSpc>
                        <a:spcBef>
                          <a:spcPct val="20000"/>
                        </a:spcBef>
                        <a:spcAft>
                          <a:spcPct val="0"/>
                        </a:spcAft>
                        <a:buClrTx/>
                        <a:buSzTx/>
                        <a:buFontTx/>
                        <a:buChar char="-"/>
                        <a:tabLst/>
                      </a:pPr>
                      <a:r>
                        <a:rPr kumimoji="0" lang="es-ES_tradnl" sz="3200" b="1" i="0" u="none" strike="noStrike" cap="none" normalizeH="0" baseline="0" dirty="0">
                          <a:ln>
                            <a:noFill/>
                          </a:ln>
                          <a:solidFill>
                            <a:schemeClr val="tx1"/>
                          </a:solidFill>
                          <a:effectLst/>
                          <a:latin typeface="Times New Roman" pitchFamily="18" charset="0"/>
                        </a:rPr>
                        <a:t>Falible.</a:t>
                      </a:r>
                      <a:endParaRPr kumimoji="0" lang="es-ES" sz="3200" b="1" i="0" u="none" strike="noStrike" cap="none" normalizeH="0" baseline="0" dirty="0">
                        <a:ln>
                          <a:noFill/>
                        </a:ln>
                        <a:solidFill>
                          <a:schemeClr val="tx1"/>
                        </a:solidFill>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Flecha curvada hacia la derecha 6"/>
          <p:cNvSpPr/>
          <p:nvPr/>
        </p:nvSpPr>
        <p:spPr>
          <a:xfrm>
            <a:off x="2123728" y="1030500"/>
            <a:ext cx="792088" cy="970370"/>
          </a:xfrm>
          <a:prstGeom prst="curved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8" name="Flecha curvada hacia la izquierda 7"/>
          <p:cNvSpPr/>
          <p:nvPr/>
        </p:nvSpPr>
        <p:spPr>
          <a:xfrm>
            <a:off x="6228184" y="1024485"/>
            <a:ext cx="648072" cy="976385"/>
          </a:xfrm>
          <a:prstGeom prst="curvedLef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30761087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8" y="0"/>
            <a:ext cx="9135072" cy="685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4882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88640"/>
            <a:ext cx="8856984" cy="6552728"/>
          </a:xfrm>
          <a:prstGeom prst="rect">
            <a:avLst/>
          </a:prstGeom>
        </p:spPr>
      </p:pic>
    </p:spTree>
    <p:extLst>
      <p:ext uri="{BB962C8B-B14F-4D97-AF65-F5344CB8AC3E}">
        <p14:creationId xmlns:p14="http://schemas.microsoft.com/office/powerpoint/2010/main" val="316041100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52400" y="381000"/>
            <a:ext cx="8839200" cy="6019800"/>
          </a:xfrm>
          <a:prstGeom prst="rect">
            <a:avLst/>
          </a:prstGeom>
          <a:solidFill>
            <a:schemeClr val="tx1"/>
          </a:solidFill>
        </p:spPr>
      </p:pic>
    </p:spTree>
    <p:extLst>
      <p:ext uri="{BB962C8B-B14F-4D97-AF65-F5344CB8AC3E}">
        <p14:creationId xmlns:p14="http://schemas.microsoft.com/office/powerpoint/2010/main" val="288272409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51520" y="2132856"/>
            <a:ext cx="8640960" cy="1728192"/>
          </a:xfrm>
          <a:prstGeom prst="rect">
            <a:avLst/>
          </a:prstGeom>
          <a:solidFill>
            <a:srgbClr val="0099FF"/>
          </a:solidFill>
          <a:ln w="9525">
            <a:noFill/>
            <a:miter lim="800000"/>
            <a:headEnd/>
            <a:tailEnd/>
          </a:ln>
        </p:spPr>
        <p:txBody>
          <a:bodyPr anchor="b"/>
          <a:lstStyle/>
          <a:p>
            <a:pPr algn="ctr" eaLnBrk="1" hangingPunct="1">
              <a:defRPr/>
            </a:pPr>
            <a:r>
              <a:rPr lang="es-ES_tradnl" sz="5400" b="1" dirty="0">
                <a:effectLst>
                  <a:outerShdw blurRad="38100" dist="38100" dir="2700000" algn="tl">
                    <a:srgbClr val="000000"/>
                  </a:outerShdw>
                </a:effectLst>
                <a:latin typeface="Tahoma" pitchFamily="34" charset="0"/>
              </a:rPr>
              <a:t>TIPOS DE CONOCIMIENTO</a:t>
            </a:r>
          </a:p>
        </p:txBody>
      </p:sp>
    </p:spTree>
    <p:extLst>
      <p:ext uri="{BB962C8B-B14F-4D97-AF65-F5344CB8AC3E}">
        <p14:creationId xmlns:p14="http://schemas.microsoft.com/office/powerpoint/2010/main" val="402852115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0261138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D5E71DD-984B-8221-5A60-AC57C1B9B9DC}"/>
              </a:ext>
            </a:extLst>
          </p:cNvPr>
          <p:cNvPicPr>
            <a:picLocks noChangeAspect="1"/>
          </p:cNvPicPr>
          <p:nvPr/>
        </p:nvPicPr>
        <p:blipFill>
          <a:blip r:embed="rId2"/>
          <a:stretch>
            <a:fillRect/>
          </a:stretch>
        </p:blipFill>
        <p:spPr>
          <a:xfrm>
            <a:off x="0" y="692696"/>
            <a:ext cx="9144000" cy="6165304"/>
          </a:xfrm>
          <a:prstGeom prst="rect">
            <a:avLst/>
          </a:prstGeom>
        </p:spPr>
      </p:pic>
      <p:sp>
        <p:nvSpPr>
          <p:cNvPr id="9" name="CuadroTexto 8">
            <a:extLst>
              <a:ext uri="{FF2B5EF4-FFF2-40B4-BE49-F238E27FC236}">
                <a16:creationId xmlns:a16="http://schemas.microsoft.com/office/drawing/2014/main" id="{51544DF6-EEB8-5AF7-989F-D38722F9F3FA}"/>
              </a:ext>
            </a:extLst>
          </p:cNvPr>
          <p:cNvSpPr txBox="1">
            <a:spLocks noChangeArrowheads="1"/>
          </p:cNvSpPr>
          <p:nvPr/>
        </p:nvSpPr>
        <p:spPr bwMode="auto">
          <a:xfrm>
            <a:off x="0" y="44624"/>
            <a:ext cx="9144000" cy="584775"/>
          </a:xfrm>
          <a:prstGeom prst="rect">
            <a:avLst/>
          </a:prstGeom>
          <a:solidFill>
            <a:srgbClr val="0000CC"/>
          </a:solidFill>
          <a:ln>
            <a:noFill/>
          </a:ln>
        </p:spPr>
        <p:txBody>
          <a:bodyPr wrap="square">
            <a:spAutoFit/>
          </a:bodyPr>
          <a:lstStyle>
            <a:defPPr>
              <a:defRPr lang="es-ES"/>
            </a:defPPr>
            <a:lvl1pPr algn="ctr" eaLnBrk="1" hangingPunct="1">
              <a:defRPr sz="2500" b="1">
                <a:solidFill>
                  <a:srgbClr val="FF0000"/>
                </a:solidFill>
                <a:latin typeface="+mn-lt"/>
              </a:defRPr>
            </a:lvl1pPr>
          </a:lstStyle>
          <a:p>
            <a:r>
              <a:rPr lang="es-PE" sz="3200" dirty="0">
                <a:solidFill>
                  <a:schemeClr val="tx1"/>
                </a:solidFill>
                <a:effectLst>
                  <a:outerShdw blurRad="38100" dist="38100" dir="2700000" algn="tl">
                    <a:srgbClr val="000000">
                      <a:alpha val="43137"/>
                    </a:srgbClr>
                  </a:outerShdw>
                </a:effectLst>
                <a:latin typeface="Arial" pitchFamily="34" charset="0"/>
                <a:cs typeface="Arial" pitchFamily="34" charset="0"/>
              </a:rPr>
              <a:t>Tipos de conocimiento</a:t>
            </a:r>
            <a:endParaRPr lang="es-CL" altLang="es-CL" sz="1600" dirty="0">
              <a:solidFill>
                <a:schemeClr val="tx1"/>
              </a:solidFill>
            </a:endParaRPr>
          </a:p>
        </p:txBody>
      </p:sp>
    </p:spTree>
    <p:extLst>
      <p:ext uri="{BB962C8B-B14F-4D97-AF65-F5344CB8AC3E}">
        <p14:creationId xmlns:p14="http://schemas.microsoft.com/office/powerpoint/2010/main" val="4735153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251520" y="3031505"/>
            <a:ext cx="8686800" cy="3925887"/>
          </a:xfrm>
        </p:spPr>
        <p:txBody>
          <a:bodyPr/>
          <a:lstStyle>
            <a:lvl1pPr marL="366713" indent="-366713" algn="l" defTabSz="979488" rtl="0" eaLnBrk="0" fontAlgn="base" hangingPunct="0">
              <a:spcBef>
                <a:spcPct val="20000"/>
              </a:spcBef>
              <a:spcAft>
                <a:spcPct val="0"/>
              </a:spcAft>
              <a:buChar char="•"/>
              <a:defRPr sz="3300">
                <a:solidFill>
                  <a:schemeClr val="tx1"/>
                </a:solidFill>
                <a:latin typeface="+mn-lt"/>
                <a:ea typeface="+mn-ea"/>
                <a:cs typeface="+mn-cs"/>
              </a:defRPr>
            </a:lvl1pPr>
            <a:lvl2pPr marL="796925" indent="-307975" algn="l" defTabSz="979488" rtl="0" eaLnBrk="0" fontAlgn="base" hangingPunct="0">
              <a:spcBef>
                <a:spcPct val="20000"/>
              </a:spcBef>
              <a:spcAft>
                <a:spcPct val="0"/>
              </a:spcAft>
              <a:buChar char="–"/>
              <a:defRPr sz="2900">
                <a:solidFill>
                  <a:schemeClr val="tx1"/>
                </a:solidFill>
                <a:latin typeface="+mn-lt"/>
              </a:defRPr>
            </a:lvl2pPr>
            <a:lvl3pPr marL="1223963" indent="-244475" algn="l" defTabSz="979488" rtl="0" eaLnBrk="0" fontAlgn="base" hangingPunct="0">
              <a:spcBef>
                <a:spcPct val="20000"/>
              </a:spcBef>
              <a:spcAft>
                <a:spcPct val="0"/>
              </a:spcAft>
              <a:buChar char="•"/>
              <a:defRPr sz="2500">
                <a:solidFill>
                  <a:schemeClr val="tx1"/>
                </a:solidFill>
                <a:latin typeface="+mn-lt"/>
              </a:defRPr>
            </a:lvl3pPr>
            <a:lvl4pPr marL="1712913" indent="-244475" algn="l" defTabSz="979488" rtl="0" eaLnBrk="0" fontAlgn="base" hangingPunct="0">
              <a:spcBef>
                <a:spcPct val="20000"/>
              </a:spcBef>
              <a:spcAft>
                <a:spcPct val="0"/>
              </a:spcAft>
              <a:buChar char="–"/>
              <a:defRPr sz="2100">
                <a:solidFill>
                  <a:schemeClr val="tx1"/>
                </a:solidFill>
                <a:latin typeface="+mn-lt"/>
              </a:defRPr>
            </a:lvl4pPr>
            <a:lvl5pPr marL="2201863" indent="-244475" algn="l" defTabSz="979488" rtl="0" eaLnBrk="0" fontAlgn="base" hangingPunct="0">
              <a:spcBef>
                <a:spcPct val="20000"/>
              </a:spcBef>
              <a:spcAft>
                <a:spcPct val="0"/>
              </a:spcAft>
              <a:buChar char="»"/>
              <a:defRPr sz="2100">
                <a:solidFill>
                  <a:schemeClr val="tx1"/>
                </a:solidFill>
                <a:latin typeface="+mn-lt"/>
              </a:defRPr>
            </a:lvl5pPr>
            <a:lvl6pPr marL="2659063" indent="-244475" algn="l" defTabSz="979488" rtl="0" fontAlgn="base">
              <a:spcBef>
                <a:spcPct val="20000"/>
              </a:spcBef>
              <a:spcAft>
                <a:spcPct val="0"/>
              </a:spcAft>
              <a:buChar char="»"/>
              <a:defRPr sz="2100">
                <a:solidFill>
                  <a:schemeClr val="tx1"/>
                </a:solidFill>
                <a:latin typeface="+mn-lt"/>
              </a:defRPr>
            </a:lvl6pPr>
            <a:lvl7pPr marL="3116263" indent="-244475" algn="l" defTabSz="979488" rtl="0" fontAlgn="base">
              <a:spcBef>
                <a:spcPct val="20000"/>
              </a:spcBef>
              <a:spcAft>
                <a:spcPct val="0"/>
              </a:spcAft>
              <a:buChar char="»"/>
              <a:defRPr sz="2100">
                <a:solidFill>
                  <a:schemeClr val="tx1"/>
                </a:solidFill>
                <a:latin typeface="+mn-lt"/>
              </a:defRPr>
            </a:lvl7pPr>
            <a:lvl8pPr marL="3573463" indent="-244475" algn="l" defTabSz="979488" rtl="0" fontAlgn="base">
              <a:spcBef>
                <a:spcPct val="20000"/>
              </a:spcBef>
              <a:spcAft>
                <a:spcPct val="0"/>
              </a:spcAft>
              <a:buChar char="»"/>
              <a:defRPr sz="2100">
                <a:solidFill>
                  <a:schemeClr val="tx1"/>
                </a:solidFill>
                <a:latin typeface="+mn-lt"/>
              </a:defRPr>
            </a:lvl8pPr>
            <a:lvl9pPr marL="4030663" indent="-244475" algn="l" defTabSz="979488" rtl="0" fontAlgn="base">
              <a:spcBef>
                <a:spcPct val="20000"/>
              </a:spcBef>
              <a:spcAft>
                <a:spcPct val="0"/>
              </a:spcAft>
              <a:buChar char="»"/>
              <a:defRPr sz="2100">
                <a:solidFill>
                  <a:schemeClr val="tx1"/>
                </a:solidFill>
                <a:latin typeface="+mn-lt"/>
              </a:defRPr>
            </a:lvl9pPr>
          </a:lstStyle>
          <a:p>
            <a:pPr eaLnBrk="1" hangingPunct="1">
              <a:lnSpc>
                <a:spcPct val="90000"/>
              </a:lnSpc>
              <a:buFont typeface="Wingdings" panose="05000000000000000000" pitchFamily="2" charset="2"/>
              <a:buNone/>
              <a:defRPr/>
            </a:pPr>
            <a:r>
              <a:rPr lang="es-ES_tradnl" sz="2800" b="1" kern="0" dirty="0"/>
              <a:t>FILOSOFÍA</a:t>
            </a:r>
          </a:p>
          <a:p>
            <a:pPr eaLnBrk="1" hangingPunct="1">
              <a:lnSpc>
                <a:spcPct val="90000"/>
              </a:lnSpc>
              <a:buFont typeface="Wingdings" panose="05000000000000000000" pitchFamily="2" charset="2"/>
              <a:buNone/>
              <a:defRPr/>
            </a:pPr>
            <a:r>
              <a:rPr lang="es-ES_tradnl" sz="2800" b="1" kern="0" dirty="0"/>
              <a:t> (Teorías)</a:t>
            </a:r>
          </a:p>
          <a:p>
            <a:pPr eaLnBrk="1" hangingPunct="1">
              <a:lnSpc>
                <a:spcPct val="90000"/>
              </a:lnSpc>
              <a:buFont typeface="Wingdings" panose="05000000000000000000" pitchFamily="2" charset="2"/>
              <a:buNone/>
              <a:defRPr/>
            </a:pPr>
            <a:endParaRPr lang="es-ES_tradnl" sz="2800" b="1" kern="0" dirty="0"/>
          </a:p>
          <a:p>
            <a:pPr eaLnBrk="1" hangingPunct="1">
              <a:lnSpc>
                <a:spcPct val="90000"/>
              </a:lnSpc>
              <a:buFont typeface="Wingdings" panose="05000000000000000000" pitchFamily="2" charset="2"/>
              <a:buNone/>
              <a:defRPr/>
            </a:pPr>
            <a:r>
              <a:rPr lang="es-ES_tradnl" sz="2800" b="1" kern="0" dirty="0"/>
              <a:t>                                                       CIENCIAS </a:t>
            </a:r>
          </a:p>
          <a:p>
            <a:pPr eaLnBrk="1" hangingPunct="1">
              <a:lnSpc>
                <a:spcPct val="90000"/>
              </a:lnSpc>
              <a:buFont typeface="Wingdings" panose="05000000000000000000" pitchFamily="2" charset="2"/>
              <a:buNone/>
              <a:defRPr/>
            </a:pPr>
            <a:r>
              <a:rPr lang="es-ES_tradnl" sz="2800" b="1" kern="0" dirty="0"/>
              <a:t>                                                       (Disciplinas)</a:t>
            </a:r>
          </a:p>
          <a:p>
            <a:pPr eaLnBrk="1" hangingPunct="1">
              <a:lnSpc>
                <a:spcPct val="90000"/>
              </a:lnSpc>
              <a:buFont typeface="Wingdings" panose="05000000000000000000" pitchFamily="2" charset="2"/>
              <a:buNone/>
              <a:defRPr/>
            </a:pPr>
            <a:r>
              <a:rPr lang="es-ES_tradnl" sz="2800" b="1" kern="0" dirty="0"/>
              <a:t>                                   </a:t>
            </a:r>
          </a:p>
          <a:p>
            <a:pPr eaLnBrk="1" hangingPunct="1">
              <a:lnSpc>
                <a:spcPct val="90000"/>
              </a:lnSpc>
              <a:buFont typeface="Wingdings" panose="05000000000000000000" pitchFamily="2" charset="2"/>
              <a:buNone/>
              <a:defRPr/>
            </a:pPr>
            <a:r>
              <a:rPr lang="es-ES_tradnl" sz="2800" b="1" kern="0" dirty="0"/>
              <a:t>                                                       Fenomenología</a:t>
            </a:r>
          </a:p>
          <a:p>
            <a:pPr eaLnBrk="1" hangingPunct="1">
              <a:lnSpc>
                <a:spcPct val="90000"/>
              </a:lnSpc>
              <a:buFont typeface="Wingdings" panose="05000000000000000000" pitchFamily="2" charset="2"/>
              <a:buNone/>
              <a:defRPr/>
            </a:pPr>
            <a:r>
              <a:rPr lang="es-ES_tradnl" sz="2800" b="1" kern="0" dirty="0"/>
              <a:t>                                                                                       </a:t>
            </a:r>
            <a:endParaRPr lang="es-CL" sz="2800" b="1" kern="0" dirty="0"/>
          </a:p>
        </p:txBody>
      </p:sp>
      <p:sp>
        <p:nvSpPr>
          <p:cNvPr id="10" name="AutoShape 4"/>
          <p:cNvSpPr>
            <a:spLocks noChangeArrowheads="1"/>
          </p:cNvSpPr>
          <p:nvPr/>
        </p:nvSpPr>
        <p:spPr bwMode="auto">
          <a:xfrm>
            <a:off x="899592" y="1792275"/>
            <a:ext cx="1008583" cy="1239230"/>
          </a:xfrm>
          <a:prstGeom prst="curvedRightArrow">
            <a:avLst>
              <a:gd name="adj1" fmla="val 21804"/>
              <a:gd name="adj2" fmla="val 43607"/>
              <a:gd name="adj3" fmla="val 33333"/>
            </a:avLst>
          </a:prstGeom>
          <a:solidFill>
            <a:schemeClr val="tx2">
              <a:lumMod val="50000"/>
            </a:schemeClr>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es-NI" altLang="es-PE"/>
          </a:p>
        </p:txBody>
      </p:sp>
      <p:sp>
        <p:nvSpPr>
          <p:cNvPr id="11" name="AutoShape 5"/>
          <p:cNvSpPr>
            <a:spLocks noChangeArrowheads="1"/>
          </p:cNvSpPr>
          <p:nvPr/>
        </p:nvSpPr>
        <p:spPr bwMode="auto">
          <a:xfrm>
            <a:off x="6101517" y="1787049"/>
            <a:ext cx="1152525" cy="2545295"/>
          </a:xfrm>
          <a:prstGeom prst="curvedLeftArrow">
            <a:avLst>
              <a:gd name="adj1" fmla="val 34986"/>
              <a:gd name="adj2" fmla="val 69972"/>
              <a:gd name="adj3" fmla="val 33333"/>
            </a:avLst>
          </a:prstGeom>
          <a:solidFill>
            <a:schemeClr val="tx2">
              <a:lumMod val="50000"/>
            </a:schemeClr>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es-NI" altLang="es-PE"/>
          </a:p>
        </p:txBody>
      </p:sp>
      <p:sp>
        <p:nvSpPr>
          <p:cNvPr id="12" name="AutoShape 6"/>
          <p:cNvSpPr>
            <a:spLocks noChangeArrowheads="1"/>
          </p:cNvSpPr>
          <p:nvPr/>
        </p:nvSpPr>
        <p:spPr bwMode="auto">
          <a:xfrm>
            <a:off x="6336506" y="5340456"/>
            <a:ext cx="683766" cy="608824"/>
          </a:xfrm>
          <a:prstGeom prst="curvedRightArrow">
            <a:avLst>
              <a:gd name="adj1" fmla="val 20000"/>
              <a:gd name="adj2" fmla="val 40000"/>
              <a:gd name="adj3" fmla="val 38848"/>
            </a:avLst>
          </a:prstGeom>
          <a:solidFill>
            <a:schemeClr val="tx2">
              <a:lumMod val="50000"/>
            </a:schemeClr>
          </a:solidFill>
          <a:ln w="9525">
            <a:solidFill>
              <a:schemeClr val="tx1"/>
            </a:solidFill>
            <a:miter lim="800000"/>
            <a:headEnd/>
            <a:tailEnd/>
          </a:ln>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es-NI" altLang="es-PE"/>
          </a:p>
        </p:txBody>
      </p:sp>
      <p:sp>
        <p:nvSpPr>
          <p:cNvPr id="13" name="AutoShape 36"/>
          <p:cNvSpPr>
            <a:spLocks noChangeArrowheads="1"/>
          </p:cNvSpPr>
          <p:nvPr/>
        </p:nvSpPr>
        <p:spPr bwMode="auto">
          <a:xfrm>
            <a:off x="428625" y="620688"/>
            <a:ext cx="8358188" cy="1000125"/>
          </a:xfrm>
          <a:prstGeom prst="flowChartTerminator">
            <a:avLst/>
          </a:prstGeom>
          <a:blipFill>
            <a:blip r:embed="rId2"/>
            <a:tile tx="0" ty="0" sx="100000" sy="100000" flip="none" algn="tl"/>
          </a:blipFill>
          <a:ln w="76200">
            <a:solidFill>
              <a:srgbClr val="99FF66"/>
            </a:solidFill>
            <a:miter lim="800000"/>
            <a:headEnd/>
            <a:tailEnd/>
          </a:ln>
        </p:spPr>
        <p:txBody>
          <a:bodyPr wrap="none" anchor="ctr"/>
          <a:lstStyle/>
          <a:p>
            <a:pPr algn="ctr" eaLnBrk="1" hangingPunct="1">
              <a:defRPr/>
            </a:pPr>
            <a:r>
              <a:rPr lang="es-ES" sz="4800" b="1" dirty="0">
                <a:solidFill>
                  <a:schemeClr val="accent6"/>
                </a:solidFill>
                <a:latin typeface="Arial" charset="0"/>
              </a:rPr>
              <a:t>EL CONOCIMIENTO</a:t>
            </a:r>
          </a:p>
        </p:txBody>
      </p:sp>
      <p:pic>
        <p:nvPicPr>
          <p:cNvPr id="14" name="Imagen 13"/>
          <p:cNvPicPr>
            <a:picLocks noChangeAspect="1"/>
          </p:cNvPicPr>
          <p:nvPr/>
        </p:nvPicPr>
        <p:blipFill>
          <a:blip r:embed="rId3"/>
          <a:stretch>
            <a:fillRect/>
          </a:stretch>
        </p:blipFill>
        <p:spPr>
          <a:xfrm>
            <a:off x="2368672" y="1792275"/>
            <a:ext cx="3201093" cy="3790975"/>
          </a:xfrm>
          <a:prstGeom prst="rect">
            <a:avLst/>
          </a:prstGeom>
        </p:spPr>
      </p:pic>
    </p:spTree>
    <p:extLst>
      <p:ext uri="{BB962C8B-B14F-4D97-AF65-F5344CB8AC3E}">
        <p14:creationId xmlns:p14="http://schemas.microsoft.com/office/powerpoint/2010/main" val="166263350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928D42E-E187-0C3B-8642-7E9950C72D5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96212311"/>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512" y="116632"/>
            <a:ext cx="8712968" cy="6624736"/>
          </a:xfrm>
          <a:prstGeom prst="rect">
            <a:avLst/>
          </a:prstGeom>
        </p:spPr>
      </p:pic>
    </p:spTree>
    <p:extLst>
      <p:ext uri="{BB962C8B-B14F-4D97-AF65-F5344CB8AC3E}">
        <p14:creationId xmlns:p14="http://schemas.microsoft.com/office/powerpoint/2010/main" val="3433774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9512" y="188640"/>
            <a:ext cx="8784976" cy="6525935"/>
          </a:xfrm>
          <a:prstGeom prst="rect">
            <a:avLst/>
          </a:prstGeom>
        </p:spPr>
      </p:pic>
    </p:spTree>
    <p:extLst>
      <p:ext uri="{BB962C8B-B14F-4D97-AF65-F5344CB8AC3E}">
        <p14:creationId xmlns:p14="http://schemas.microsoft.com/office/powerpoint/2010/main" val="185072061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179512" y="260350"/>
            <a:ext cx="8784976" cy="1152426"/>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Procesos Básicos del Conocimiento Científico</a:t>
            </a:r>
          </a:p>
        </p:txBody>
      </p:sp>
      <p:sp>
        <p:nvSpPr>
          <p:cNvPr id="3" name="Rectangle 9"/>
          <p:cNvSpPr>
            <a:spLocks noChangeArrowheads="1"/>
          </p:cNvSpPr>
          <p:nvPr/>
        </p:nvSpPr>
        <p:spPr bwMode="auto">
          <a:xfrm>
            <a:off x="179512" y="1628800"/>
            <a:ext cx="8784976" cy="4392488"/>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s-ES_tradnl" altLang="es-PE" sz="4400" b="1" dirty="0">
                <a:solidFill>
                  <a:schemeClr val="tx2"/>
                </a:solidFill>
                <a:cs typeface="Times New Roman" panose="02020603050405020304" pitchFamily="18" charset="0"/>
              </a:rPr>
              <a:t>Todo proceso de conocimiento científico implica lo siguiente:</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a:t>
            </a:r>
            <a:r>
              <a:rPr lang="es-ES_tradnl" altLang="es-PE" sz="4400" b="1" dirty="0">
                <a:cs typeface="Times New Roman" panose="02020603050405020304" pitchFamily="18" charset="0"/>
              </a:rPr>
              <a:t>OBSERVA</a:t>
            </a:r>
          </a:p>
          <a:p>
            <a:pPr algn="just" eaLnBrk="1" hangingPunct="1">
              <a:spcBef>
                <a:spcPct val="0"/>
              </a:spcBef>
              <a:buClr>
                <a:srgbClr val="99FF99"/>
              </a:buClr>
              <a:buFont typeface="Wingdings" panose="05000000000000000000" pitchFamily="2" charset="2"/>
              <a:buChar char="§"/>
            </a:pPr>
            <a:r>
              <a:rPr lang="es-ES_tradnl" altLang="es-PE" sz="4400" b="1" dirty="0">
                <a:cs typeface="Times New Roman" panose="02020603050405020304" pitchFamily="18" charset="0"/>
              </a:rPr>
              <a:t> DESCRIBE</a:t>
            </a:r>
          </a:p>
          <a:p>
            <a:pPr algn="just" eaLnBrk="1" hangingPunct="1">
              <a:spcBef>
                <a:spcPct val="0"/>
              </a:spcBef>
              <a:buClr>
                <a:srgbClr val="99FF99"/>
              </a:buClr>
              <a:buFont typeface="Wingdings" panose="05000000000000000000" pitchFamily="2" charset="2"/>
              <a:buChar char="§"/>
            </a:pPr>
            <a:r>
              <a:rPr lang="es-ES_tradnl" altLang="es-PE" sz="4400" b="1" dirty="0">
                <a:cs typeface="Times New Roman" panose="02020603050405020304" pitchFamily="18" charset="0"/>
              </a:rPr>
              <a:t> EXPLICA</a:t>
            </a:r>
          </a:p>
          <a:p>
            <a:pPr algn="just" eaLnBrk="1" hangingPunct="1">
              <a:spcBef>
                <a:spcPct val="0"/>
              </a:spcBef>
              <a:buClr>
                <a:srgbClr val="99FF99"/>
              </a:buClr>
              <a:buFont typeface="Wingdings" panose="05000000000000000000" pitchFamily="2" charset="2"/>
              <a:buChar char="§"/>
            </a:pPr>
            <a:r>
              <a:rPr lang="es-ES_tradnl" altLang="es-PE" sz="4400" b="1" dirty="0">
                <a:cs typeface="Times New Roman" panose="02020603050405020304" pitchFamily="18" charset="0"/>
              </a:rPr>
              <a:t> PREDICE</a:t>
            </a:r>
            <a:endParaRPr lang="es-ES" altLang="es-PE" sz="4400" b="1" dirty="0">
              <a:cs typeface="Times New Roman" panose="02020603050405020304" pitchFamily="18" charset="0"/>
            </a:endParaRPr>
          </a:p>
        </p:txBody>
      </p:sp>
    </p:spTree>
    <p:extLst>
      <p:ext uri="{BB962C8B-B14F-4D97-AF65-F5344CB8AC3E}">
        <p14:creationId xmlns:p14="http://schemas.microsoft.com/office/powerpoint/2010/main" val="321492618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179512" y="260350"/>
            <a:ext cx="8784976" cy="1152426"/>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Características por definición y explicación de métodos</a:t>
            </a:r>
          </a:p>
        </p:txBody>
      </p:sp>
      <p:sp>
        <p:nvSpPr>
          <p:cNvPr id="3" name="Rectangle 9"/>
          <p:cNvSpPr>
            <a:spLocks noChangeArrowheads="1"/>
          </p:cNvSpPr>
          <p:nvPr/>
        </p:nvSpPr>
        <p:spPr bwMode="auto">
          <a:xfrm>
            <a:off x="179512" y="1628800"/>
            <a:ext cx="8784976" cy="4104456"/>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s-ES_tradnl" altLang="es-PE" sz="4400" b="1" dirty="0">
                <a:solidFill>
                  <a:schemeClr val="tx2"/>
                </a:solidFill>
                <a:cs typeface="Times New Roman" panose="02020603050405020304" pitchFamily="18" charset="0"/>
              </a:rPr>
              <a:t>Se puede mencionar, lo siguiente:</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La observación</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La Experimentación</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La inducción</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El análisis y la síntesis</a:t>
            </a:r>
          </a:p>
          <a:p>
            <a:pPr algn="just" eaLnBrk="1" hangingPunct="1">
              <a:spcBef>
                <a:spcPct val="0"/>
              </a:spcBef>
              <a:buClr>
                <a:srgbClr val="99FF99"/>
              </a:buClr>
              <a:buFont typeface="Wingdings" panose="05000000000000000000" pitchFamily="2" charset="2"/>
              <a:buChar char="§"/>
            </a:pPr>
            <a:r>
              <a:rPr lang="es-ES_tradnl" altLang="es-PE" sz="4400" b="1" dirty="0">
                <a:solidFill>
                  <a:schemeClr val="tx2"/>
                </a:solidFill>
                <a:cs typeface="Times New Roman" panose="02020603050405020304" pitchFamily="18" charset="0"/>
              </a:rPr>
              <a:t> Otros métodos.</a:t>
            </a:r>
          </a:p>
        </p:txBody>
      </p:sp>
    </p:spTree>
    <p:extLst>
      <p:ext uri="{BB962C8B-B14F-4D97-AF65-F5344CB8AC3E}">
        <p14:creationId xmlns:p14="http://schemas.microsoft.com/office/powerpoint/2010/main" val="150687325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6"/>
          <p:cNvSpPr>
            <a:spLocks noChangeArrowheads="1"/>
          </p:cNvSpPr>
          <p:nvPr/>
        </p:nvSpPr>
        <p:spPr bwMode="auto">
          <a:xfrm>
            <a:off x="428625" y="214313"/>
            <a:ext cx="8358188" cy="1000125"/>
          </a:xfrm>
          <a:prstGeom prst="flowChartTerminator">
            <a:avLst/>
          </a:prstGeom>
          <a:blipFill>
            <a:blip r:embed="rId2"/>
            <a:tile tx="0" ty="0" sx="100000" sy="100000" flip="none" algn="tl"/>
          </a:blipFill>
          <a:ln w="76200">
            <a:solidFill>
              <a:srgbClr val="99FF66"/>
            </a:solidFill>
            <a:miter lim="800000"/>
            <a:headEnd/>
            <a:tailEnd/>
          </a:ln>
        </p:spPr>
        <p:txBody>
          <a:bodyPr wrap="none" anchor="ctr"/>
          <a:lstStyle/>
          <a:p>
            <a:pPr algn="ctr" eaLnBrk="1" hangingPunct="1">
              <a:defRPr/>
            </a:pPr>
            <a:r>
              <a:rPr lang="es-ES" sz="4400" b="1" i="1" dirty="0">
                <a:solidFill>
                  <a:schemeClr val="accent6"/>
                </a:solidFill>
                <a:latin typeface="Arial" charset="0"/>
              </a:rPr>
              <a:t>¿Qué es el conocimiento?</a:t>
            </a:r>
          </a:p>
        </p:txBody>
      </p:sp>
      <p:sp>
        <p:nvSpPr>
          <p:cNvPr id="3" name="Text Box 34"/>
          <p:cNvSpPr txBox="1">
            <a:spLocks noChangeArrowheads="1"/>
          </p:cNvSpPr>
          <p:nvPr/>
        </p:nvSpPr>
        <p:spPr bwMode="auto">
          <a:xfrm>
            <a:off x="285750" y="1700808"/>
            <a:ext cx="8643938" cy="5016758"/>
          </a:xfrm>
          <a:prstGeom prst="rect">
            <a:avLst/>
          </a:prstGeom>
          <a:noFill/>
          <a:ln w="57150">
            <a:solidFill>
              <a:srgbClr val="99FF66"/>
            </a:solidFill>
            <a:miter lim="800000"/>
            <a:headEnd/>
            <a:tailEnd/>
          </a:ln>
        </p:spPr>
        <p:txBody>
          <a:bodyPr>
            <a:spAutoFit/>
          </a:bodyPr>
          <a:lstStyle/>
          <a:p>
            <a:pPr algn="just" eaLnBrk="1" hangingPunct="1">
              <a:defRPr/>
            </a:pPr>
            <a:r>
              <a:rPr lang="es-ES" sz="4000" b="1" dirty="0">
                <a:effectLst>
                  <a:outerShdw blurRad="38100" dist="38100" dir="2700000" algn="tl">
                    <a:srgbClr val="000000">
                      <a:alpha val="43137"/>
                    </a:srgbClr>
                  </a:outerShdw>
                </a:effectLst>
                <a:latin typeface="Arial" charset="0"/>
              </a:rPr>
              <a:t>La teoría del conocimiento es la disciplina filosófica que trata de los principios materiales del conocimiento humano. Se ocupa de los supuestos materiales más generales del conocimiento científico, pregunta por la verdad del pensamiento.</a:t>
            </a:r>
          </a:p>
        </p:txBody>
      </p:sp>
    </p:spTree>
    <p:extLst>
      <p:ext uri="{BB962C8B-B14F-4D97-AF65-F5344CB8AC3E}">
        <p14:creationId xmlns:p14="http://schemas.microsoft.com/office/powerpoint/2010/main" val="424657565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6"/>
          <p:cNvSpPr>
            <a:spLocks noChangeArrowheads="1"/>
          </p:cNvSpPr>
          <p:nvPr/>
        </p:nvSpPr>
        <p:spPr bwMode="auto">
          <a:xfrm>
            <a:off x="179512" y="214313"/>
            <a:ext cx="8607301" cy="1000125"/>
          </a:xfrm>
          <a:prstGeom prst="flowChartTerminator">
            <a:avLst/>
          </a:prstGeom>
          <a:blipFill>
            <a:blip r:embed="rId2"/>
            <a:tile tx="0" ty="0" sx="100000" sy="100000" flip="none" algn="tl"/>
          </a:blipFill>
          <a:ln w="76200">
            <a:solidFill>
              <a:srgbClr val="99FF66"/>
            </a:solidFill>
            <a:miter lim="800000"/>
            <a:headEnd/>
            <a:tailEnd/>
          </a:ln>
        </p:spPr>
        <p:txBody>
          <a:bodyPr wrap="none" anchor="ctr"/>
          <a:lstStyle/>
          <a:p>
            <a:pPr algn="ctr" eaLnBrk="1" hangingPunct="1">
              <a:defRPr/>
            </a:pPr>
            <a:r>
              <a:rPr lang="es-ES" sz="3200" b="1" i="1" dirty="0">
                <a:solidFill>
                  <a:schemeClr val="accent6"/>
                </a:solidFill>
                <a:latin typeface="Arial" charset="0"/>
              </a:rPr>
              <a:t>División de la Teoría del Conocimiento</a:t>
            </a:r>
          </a:p>
        </p:txBody>
      </p:sp>
      <p:pic>
        <p:nvPicPr>
          <p:cNvPr id="3" name="Imagen 2"/>
          <p:cNvPicPr>
            <a:picLocks noChangeAspect="1"/>
          </p:cNvPicPr>
          <p:nvPr/>
        </p:nvPicPr>
        <p:blipFill>
          <a:blip r:embed="rId3"/>
          <a:stretch>
            <a:fillRect/>
          </a:stretch>
        </p:blipFill>
        <p:spPr>
          <a:xfrm>
            <a:off x="323528" y="1340768"/>
            <a:ext cx="4248471" cy="5328592"/>
          </a:xfrm>
          <a:prstGeom prst="rect">
            <a:avLst/>
          </a:prstGeom>
          <a:solidFill>
            <a:srgbClr val="FF0000"/>
          </a:solidFill>
          <a:ln w="57150">
            <a:solidFill>
              <a:srgbClr val="99FF66"/>
            </a:solidFill>
          </a:ln>
        </p:spPr>
      </p:pic>
      <p:pic>
        <p:nvPicPr>
          <p:cNvPr id="4" name="Imagen 3"/>
          <p:cNvPicPr>
            <a:picLocks noChangeAspect="1"/>
          </p:cNvPicPr>
          <p:nvPr/>
        </p:nvPicPr>
        <p:blipFill>
          <a:blip r:embed="rId4"/>
          <a:stretch>
            <a:fillRect/>
          </a:stretch>
        </p:blipFill>
        <p:spPr>
          <a:xfrm>
            <a:off x="4716016" y="1340768"/>
            <a:ext cx="4201783" cy="5328592"/>
          </a:xfrm>
          <a:prstGeom prst="rect">
            <a:avLst/>
          </a:prstGeom>
        </p:spPr>
      </p:pic>
    </p:spTree>
    <p:extLst>
      <p:ext uri="{BB962C8B-B14F-4D97-AF65-F5344CB8AC3E}">
        <p14:creationId xmlns:p14="http://schemas.microsoft.com/office/powerpoint/2010/main" val="63110699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707904" y="1412776"/>
            <a:ext cx="5221784" cy="5200650"/>
          </a:xfrm>
          <a:prstGeom prst="rect">
            <a:avLst/>
          </a:prstGeom>
        </p:spPr>
      </p:pic>
      <p:sp>
        <p:nvSpPr>
          <p:cNvPr id="3" name="AutoShape 36"/>
          <p:cNvSpPr>
            <a:spLocks noChangeArrowheads="1"/>
          </p:cNvSpPr>
          <p:nvPr/>
        </p:nvSpPr>
        <p:spPr bwMode="auto">
          <a:xfrm>
            <a:off x="428625" y="200866"/>
            <a:ext cx="8358188" cy="1000125"/>
          </a:xfrm>
          <a:prstGeom prst="flowChartTerminator">
            <a:avLst/>
          </a:prstGeom>
          <a:blipFill>
            <a:blip r:embed="rId3"/>
            <a:tile tx="0" ty="0" sx="100000" sy="100000" flip="none" algn="tl"/>
          </a:blipFill>
          <a:ln w="76200">
            <a:solidFill>
              <a:srgbClr val="99FF66"/>
            </a:solidFill>
            <a:miter lim="800000"/>
            <a:headEnd/>
            <a:tailEnd/>
          </a:ln>
        </p:spPr>
        <p:txBody>
          <a:bodyPr wrap="none" anchor="ctr"/>
          <a:lstStyle/>
          <a:p>
            <a:pPr algn="ctr" eaLnBrk="1" hangingPunct="1">
              <a:defRPr/>
            </a:pPr>
            <a:r>
              <a:rPr lang="es-ES" sz="4000" b="1" i="1" dirty="0">
                <a:solidFill>
                  <a:schemeClr val="accent6"/>
                </a:solidFill>
                <a:latin typeface="Arial" charset="0"/>
              </a:rPr>
              <a:t>La Gnoseología</a:t>
            </a:r>
          </a:p>
        </p:txBody>
      </p:sp>
      <p:sp>
        <p:nvSpPr>
          <p:cNvPr id="4" name="Text Box 34"/>
          <p:cNvSpPr txBox="1">
            <a:spLocks noChangeArrowheads="1"/>
          </p:cNvSpPr>
          <p:nvPr/>
        </p:nvSpPr>
        <p:spPr bwMode="auto">
          <a:xfrm>
            <a:off x="285750" y="1412776"/>
            <a:ext cx="8643938" cy="5262979"/>
          </a:xfrm>
          <a:prstGeom prst="rect">
            <a:avLst/>
          </a:prstGeom>
          <a:noFill/>
          <a:ln w="57150">
            <a:solidFill>
              <a:srgbClr val="99FF66"/>
            </a:solidFill>
            <a:miter lim="800000"/>
            <a:headEnd/>
            <a:tailEnd/>
          </a:ln>
        </p:spPr>
        <p:txBody>
          <a:bodyPr>
            <a:spAutoFit/>
          </a:bodyPr>
          <a:lstStyle/>
          <a:p>
            <a:pPr algn="just" eaLnBrk="1" hangingPunct="1">
              <a:defRPr/>
            </a:pPr>
            <a:r>
              <a:rPr lang="es-ES" sz="4000" b="1" dirty="0">
                <a:effectLst>
                  <a:outerShdw blurRad="38100" dist="38100" dir="2700000" algn="tl">
                    <a:srgbClr val="000000">
                      <a:alpha val="43137"/>
                    </a:srgbClr>
                  </a:outerShdw>
                </a:effectLst>
                <a:latin typeface="Arial" charset="0"/>
              </a:rPr>
              <a:t>Proviene del Griego, que significa:</a:t>
            </a:r>
          </a:p>
          <a:p>
            <a:pPr algn="ctr" eaLnBrk="1" hangingPunct="1">
              <a:defRPr/>
            </a:pPr>
            <a:endParaRPr lang="es-ES" sz="4800" b="1" dirty="0">
              <a:solidFill>
                <a:srgbClr val="FFC000"/>
              </a:solidFill>
              <a:effectLst>
                <a:outerShdw blurRad="38100" dist="38100" dir="2700000" algn="tl">
                  <a:srgbClr val="000000">
                    <a:alpha val="43137"/>
                  </a:srgbClr>
                </a:outerShdw>
              </a:effectLst>
              <a:latin typeface="Arial" charset="0"/>
            </a:endParaRPr>
          </a:p>
          <a:p>
            <a:pPr algn="ctr" eaLnBrk="1" hangingPunct="1">
              <a:defRPr/>
            </a:pPr>
            <a:r>
              <a:rPr lang="es-ES" sz="4800" b="1" dirty="0">
                <a:solidFill>
                  <a:srgbClr val="FFC000"/>
                </a:solidFill>
                <a:effectLst>
                  <a:outerShdw blurRad="38100" dist="38100" dir="2700000" algn="tl">
                    <a:srgbClr val="000000">
                      <a:alpha val="43137"/>
                    </a:srgbClr>
                  </a:outerShdw>
                </a:effectLst>
                <a:latin typeface="Arial" charset="0"/>
              </a:rPr>
              <a:t>GNOSIS</a:t>
            </a:r>
            <a:r>
              <a:rPr lang="es-ES" sz="4800" b="1" dirty="0">
                <a:solidFill>
                  <a:srgbClr val="99FF33"/>
                </a:solidFill>
                <a:effectLst>
                  <a:outerShdw blurRad="38100" dist="38100" dir="2700000" algn="tl">
                    <a:srgbClr val="000000">
                      <a:alpha val="43137"/>
                    </a:srgbClr>
                  </a:outerShdw>
                </a:effectLst>
                <a:latin typeface="Arial" charset="0"/>
              </a:rPr>
              <a:t> = CONOCIMIENTO</a:t>
            </a:r>
          </a:p>
          <a:p>
            <a:pPr algn="just" eaLnBrk="1" hangingPunct="1">
              <a:defRPr/>
            </a:pPr>
            <a:endParaRPr lang="es-ES" sz="4000" b="1" dirty="0">
              <a:solidFill>
                <a:schemeClr val="bg1"/>
              </a:solidFill>
              <a:effectLst>
                <a:outerShdw blurRad="38100" dist="38100" dir="2700000" algn="tl">
                  <a:srgbClr val="000000">
                    <a:alpha val="43137"/>
                  </a:srgbClr>
                </a:outerShdw>
              </a:effectLst>
              <a:latin typeface="Arial" charset="0"/>
            </a:endParaRPr>
          </a:p>
          <a:p>
            <a:pPr algn="just" eaLnBrk="1" hangingPunct="1">
              <a:defRPr/>
            </a:pPr>
            <a:r>
              <a:rPr lang="es-ES" sz="3200" b="1" dirty="0">
                <a:effectLst>
                  <a:outerShdw blurRad="38100" dist="38100" dir="2700000" algn="tl">
                    <a:srgbClr val="000000">
                      <a:alpha val="43137"/>
                    </a:srgbClr>
                  </a:outerShdw>
                </a:effectLst>
                <a:latin typeface="Arial" charset="0"/>
              </a:rPr>
              <a:t>La gnoseología investiga, el origen, los medios y las diferencias entre los diferentes tipos de conocimiento posible, estudia la relación entre el sujeto y el objeto.</a:t>
            </a:r>
          </a:p>
        </p:txBody>
      </p:sp>
    </p:spTree>
    <p:extLst>
      <p:ext uri="{BB962C8B-B14F-4D97-AF65-F5344CB8AC3E}">
        <p14:creationId xmlns:p14="http://schemas.microsoft.com/office/powerpoint/2010/main" val="221289729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9144000" cy="6858000"/>
          </a:xfrm>
          <a:prstGeom prst="rect">
            <a:avLst/>
          </a:prstGeom>
          <a:solidFill>
            <a:srgbClr val="FFFF00"/>
          </a:solidFill>
        </p:spPr>
      </p:pic>
    </p:spTree>
    <p:extLst>
      <p:ext uri="{BB962C8B-B14F-4D97-AF65-F5344CB8AC3E}">
        <p14:creationId xmlns:p14="http://schemas.microsoft.com/office/powerpoint/2010/main" val="20534471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9144000" cy="6453336"/>
          </a:xfrm>
          <a:prstGeom prst="rect">
            <a:avLst/>
          </a:prstGeom>
        </p:spPr>
      </p:pic>
    </p:spTree>
    <p:extLst>
      <p:ext uri="{BB962C8B-B14F-4D97-AF65-F5344CB8AC3E}">
        <p14:creationId xmlns:p14="http://schemas.microsoft.com/office/powerpoint/2010/main" val="3708068868"/>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6"/>
          <p:cNvSpPr>
            <a:spLocks noChangeArrowheads="1"/>
          </p:cNvSpPr>
          <p:nvPr/>
        </p:nvSpPr>
        <p:spPr bwMode="auto">
          <a:xfrm>
            <a:off x="642938" y="142875"/>
            <a:ext cx="7286625" cy="642938"/>
          </a:xfrm>
          <a:prstGeom prst="flowChartTerminator">
            <a:avLst/>
          </a:prstGeom>
          <a:blipFill>
            <a:blip r:embed="rId2"/>
            <a:tile tx="0" ty="0" sx="100000" sy="100000" flip="none" algn="tl"/>
          </a:blipFill>
          <a:ln w="76200">
            <a:solidFill>
              <a:srgbClr val="99FF66"/>
            </a:solidFill>
            <a:miter lim="800000"/>
            <a:headEnd/>
            <a:tailEnd/>
          </a:ln>
        </p:spPr>
        <p:txBody>
          <a:bodyPr wrap="none" anchor="ctr"/>
          <a:lstStyle/>
          <a:p>
            <a:pPr algn="ctr" eaLnBrk="1" hangingPunct="1">
              <a:defRPr/>
            </a:pPr>
            <a:r>
              <a:rPr lang="es-ES" sz="2800" b="1" i="1" dirty="0">
                <a:solidFill>
                  <a:schemeClr val="accent6"/>
                </a:solidFill>
                <a:latin typeface="Arial" charset="0"/>
              </a:rPr>
              <a:t>CLASIFICACIÓN EN CARRETERAS</a:t>
            </a:r>
          </a:p>
        </p:txBody>
      </p:sp>
      <p:sp>
        <p:nvSpPr>
          <p:cNvPr id="4" name="Text Box 34"/>
          <p:cNvSpPr txBox="1">
            <a:spLocks noChangeArrowheads="1"/>
          </p:cNvSpPr>
          <p:nvPr/>
        </p:nvSpPr>
        <p:spPr bwMode="auto">
          <a:xfrm>
            <a:off x="142875" y="1071563"/>
            <a:ext cx="8858250" cy="954087"/>
          </a:xfrm>
          <a:prstGeom prst="rect">
            <a:avLst/>
          </a:prstGeom>
          <a:noFill/>
          <a:ln w="9525">
            <a:noFill/>
            <a:miter lim="800000"/>
            <a:headEnd/>
            <a:tailEnd/>
          </a:ln>
        </p:spPr>
        <p:txBody>
          <a:bodyPr>
            <a:spAutoFit/>
          </a:bodyPr>
          <a:lstStyle/>
          <a:p>
            <a:pPr algn="ctr" eaLnBrk="1" hangingPunct="1">
              <a:defRPr/>
            </a:pPr>
            <a:r>
              <a:rPr lang="es-ES" sz="2800" b="1" dirty="0">
                <a:solidFill>
                  <a:srgbClr val="FFFF00"/>
                </a:solidFill>
                <a:effectLst>
                  <a:outerShdw blurRad="38100" dist="38100" dir="2700000" algn="tl">
                    <a:srgbClr val="000000">
                      <a:alpha val="43137"/>
                    </a:srgbClr>
                  </a:outerShdw>
                </a:effectLst>
                <a:latin typeface="Arial" charset="0"/>
              </a:rPr>
              <a:t>MÁQUINAS DE EXCAVACIÓN Y MOVIMIENTO DE TIERRAS</a:t>
            </a:r>
          </a:p>
        </p:txBody>
      </p:sp>
      <p:sp>
        <p:nvSpPr>
          <p:cNvPr id="7" name="6 Rectángulo"/>
          <p:cNvSpPr/>
          <p:nvPr/>
        </p:nvSpPr>
        <p:spPr>
          <a:xfrm>
            <a:off x="428625" y="5715000"/>
            <a:ext cx="3714750" cy="708025"/>
          </a:xfrm>
          <a:prstGeom prst="rect">
            <a:avLst/>
          </a:prstGeom>
        </p:spPr>
        <p:txBody>
          <a:bodyPr>
            <a:spAutoFit/>
          </a:bodyPr>
          <a:lstStyle/>
          <a:p>
            <a:pPr algn="just" eaLnBrk="1" hangingPunct="1">
              <a:defRPr/>
            </a:pPr>
            <a:r>
              <a:rPr lang="es-ES" sz="4000" b="1" dirty="0">
                <a:solidFill>
                  <a:srgbClr val="FF3300"/>
                </a:solidFill>
                <a:effectLst>
                  <a:outerShdw blurRad="38100" dist="38100" dir="2700000" algn="tl">
                    <a:srgbClr val="000000">
                      <a:alpha val="43137"/>
                    </a:srgbClr>
                  </a:outerShdw>
                </a:effectLst>
                <a:latin typeface="Arial" charset="0"/>
              </a:rPr>
              <a:t>Los </a:t>
            </a:r>
            <a:r>
              <a:rPr lang="es-ES" sz="4000" b="1" dirty="0" err="1">
                <a:solidFill>
                  <a:srgbClr val="FF3300"/>
                </a:solidFill>
                <a:effectLst>
                  <a:outerShdw blurRad="38100" dist="38100" dir="2700000" algn="tl">
                    <a:srgbClr val="000000">
                      <a:alpha val="43137"/>
                    </a:srgbClr>
                  </a:outerShdw>
                </a:effectLst>
                <a:latin typeface="Arial" charset="0"/>
              </a:rPr>
              <a:t>Bulldozer</a:t>
            </a:r>
            <a:endParaRPr lang="es-ES" sz="2800" b="1" dirty="0">
              <a:solidFill>
                <a:srgbClr val="FF3300"/>
              </a:solidFill>
              <a:effectLst>
                <a:outerShdw blurRad="38100" dist="38100" dir="2700000" algn="tl">
                  <a:srgbClr val="000000">
                    <a:alpha val="43137"/>
                  </a:srgbClr>
                </a:outerShdw>
              </a:effectLst>
              <a:latin typeface="Arial" charset="0"/>
            </a:endParaRPr>
          </a:p>
        </p:txBody>
      </p:sp>
      <p:pic>
        <p:nvPicPr>
          <p:cNvPr id="2" name="Imagen 1"/>
          <p:cNvPicPr>
            <a:picLocks noChangeAspect="1"/>
          </p:cNvPicPr>
          <p:nvPr/>
        </p:nvPicPr>
        <p:blipFill>
          <a:blip r:embed="rId3"/>
          <a:stretch>
            <a:fillRect/>
          </a:stretch>
        </p:blipFill>
        <p:spPr>
          <a:xfrm>
            <a:off x="7502" y="0"/>
            <a:ext cx="9136498" cy="6858000"/>
          </a:xfrm>
          <a:prstGeom prst="rect">
            <a:avLst/>
          </a:prstGeom>
        </p:spPr>
      </p:pic>
    </p:spTree>
    <p:extLst>
      <p:ext uri="{BB962C8B-B14F-4D97-AF65-F5344CB8AC3E}">
        <p14:creationId xmlns:p14="http://schemas.microsoft.com/office/powerpoint/2010/main" val="124017471"/>
      </p:ext>
    </p:extLst>
  </p:cSld>
  <p:clrMapOvr>
    <a:masterClrMapping/>
  </p:clrMapOvr>
  <p:transition advClick="0"/>
</p:sld>
</file>

<file path=ppt/theme/theme1.xml><?xml version="1.0" encoding="utf-8"?>
<a:theme xmlns:a="http://schemas.openxmlformats.org/drawingml/2006/main" name="Textura">
  <a:themeElements>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a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a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a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a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a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a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a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13538</TotalTime>
  <Words>534</Words>
  <Application>Microsoft Office PowerPoint</Application>
  <PresentationFormat>Presentación en pantalla (4:3)</PresentationFormat>
  <Paragraphs>97</Paragraphs>
  <Slides>34</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34</vt:i4>
      </vt:variant>
    </vt:vector>
  </HeadingPairs>
  <TitlesOfParts>
    <vt:vector size="44" baseType="lpstr">
      <vt:lpstr>Arial</vt:lpstr>
      <vt:lpstr>Arial Black</vt:lpstr>
      <vt:lpstr>Arial Narrow</vt:lpstr>
      <vt:lpstr>Eras Demi ITC</vt:lpstr>
      <vt:lpstr>Swis721 BlkCn BT</vt:lpstr>
      <vt:lpstr>Tahoma</vt:lpstr>
      <vt:lpstr>Times New Roman</vt:lpstr>
      <vt:lpstr>Verdana</vt:lpstr>
      <vt:lpstr>Wingdings</vt:lpstr>
      <vt:lpstr>Textura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DL1</dc:creator>
  <cp:lastModifiedBy>UNAP</cp:lastModifiedBy>
  <cp:revision>969</cp:revision>
  <cp:lastPrinted>1601-01-01T00:00:00Z</cp:lastPrinted>
  <dcterms:created xsi:type="dcterms:W3CDTF">1997-07-31T14:05:52Z</dcterms:created>
  <dcterms:modified xsi:type="dcterms:W3CDTF">2024-08-26T01:08:42Z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9</vt:i4>
  </property>
</Properties>
</file>